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410" r:id="rId2"/>
    <p:sldId id="426" r:id="rId3"/>
    <p:sldId id="427" r:id="rId4"/>
    <p:sldId id="429" r:id="rId5"/>
    <p:sldId id="430" r:id="rId6"/>
    <p:sldId id="431" r:id="rId7"/>
    <p:sldId id="432" r:id="rId8"/>
    <p:sldId id="435" r:id="rId9"/>
    <p:sldId id="425" r:id="rId10"/>
    <p:sldId id="405" r:id="rId11"/>
    <p:sldId id="407" r:id="rId12"/>
    <p:sldId id="423" r:id="rId13"/>
    <p:sldId id="416" r:id="rId14"/>
    <p:sldId id="433" r:id="rId15"/>
    <p:sldId id="434" r:id="rId16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789">
          <p15:clr>
            <a:srgbClr val="A4A3A4"/>
          </p15:clr>
        </p15:guide>
        <p15:guide id="3" orient="horz" pos="405">
          <p15:clr>
            <a:srgbClr val="A4A3A4"/>
          </p15:clr>
        </p15:guide>
        <p15:guide id="4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 LAYO Charlotte" initials="LLC" lastIdx="3" clrIdx="0"/>
  <p:cmAuthor id="1" name="BERINCHY Quentin" initials="BQ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B6DBB6"/>
    <a:srgbClr val="003300"/>
    <a:srgbClr val="339966"/>
    <a:srgbClr val="C0C5EE"/>
    <a:srgbClr val="009999"/>
    <a:srgbClr val="030000"/>
    <a:srgbClr val="EA7123"/>
    <a:srgbClr val="325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70" autoAdjust="0"/>
    <p:restoredTop sz="98618" autoAdjust="0"/>
  </p:normalViewPr>
  <p:slideViewPr>
    <p:cSldViewPr>
      <p:cViewPr varScale="1">
        <p:scale>
          <a:sx n="69" d="100"/>
          <a:sy n="69" d="100"/>
        </p:scale>
        <p:origin x="832" y="44"/>
      </p:cViewPr>
      <p:guideLst>
        <p:guide orient="horz" pos="2172"/>
        <p:guide pos="2789"/>
        <p:guide orient="horz" pos="405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6" d="100"/>
          <a:sy n="126" d="100"/>
        </p:scale>
        <p:origin x="-4908" y="-9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0DB99-3CFE-A049-BD9E-7FB31C116483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0BB57-DC73-764C-A58B-61339E1E8DD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788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03147-2684-674F-8929-FD8FCA0CDEFF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385B3-6F63-4903-BDA2-5A5BFDA7B33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6296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85B3-6F63-4903-BDA2-5A5BFDA7B3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59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0159B-CB41-4D9D-8A7F-A7B5783B4C6A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3133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85B3-6F63-4903-BDA2-5A5BFDA7B3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85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85B3-6F63-4903-BDA2-5A5BFDA7B3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84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85B3-6F63-4903-BDA2-5A5BFDA7B3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86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85B3-6F63-4903-BDA2-5A5BFDA7B3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78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0159B-CB41-4D9D-8A7F-A7B5783B4C6A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7026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0159B-CB41-4D9D-8A7F-A7B5783B4C6A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3133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0159B-CB41-4D9D-8A7F-A7B5783B4C6A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3133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0159B-CB41-4D9D-8A7F-A7B5783B4C6A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3133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15616" y="3429000"/>
            <a:ext cx="6872808" cy="622920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DA291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smtClean="0"/>
              <a:t>Sous-titre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2"/>
          </p:nvPr>
        </p:nvSpPr>
        <p:spPr>
          <a:xfrm>
            <a:off x="251520" y="637624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50E62"/>
                </a:solidFill>
                <a:latin typeface="Century Gothic"/>
                <a:cs typeface="Century Gothic"/>
              </a:defRPr>
            </a:lvl1pPr>
          </a:lstStyle>
          <a:p>
            <a:pPr defTabSz="457200"/>
            <a:endParaRPr lang="en-US" dirty="0" smtClean="0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115616" y="637624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rgbClr val="250E62"/>
                </a:solidFill>
                <a:latin typeface="Century Gothic"/>
                <a:cs typeface="Century Gothic"/>
              </a:defRPr>
            </a:lvl1pPr>
          </a:lstStyle>
          <a:p>
            <a:pPr defTabSz="457200"/>
            <a:r>
              <a:rPr lang="en-US" dirty="0" smtClean="0"/>
              <a:t>ESTIVALES 2017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151620" y="2927375"/>
            <a:ext cx="6840760" cy="57683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="1" baseline="0"/>
            </a:lvl1pPr>
          </a:lstStyle>
          <a:p>
            <a:pPr lvl="0"/>
            <a:r>
              <a:rPr lang="pt-PT" dirty="0" smtClean="0"/>
              <a:t>TITRE DE VOTRE INTERCALAIRE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4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08" y="548680"/>
            <a:ext cx="720080" cy="720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03648" y="548680"/>
            <a:ext cx="7283152" cy="360040"/>
          </a:xfrm>
          <a:prstGeom prst="rect">
            <a:avLst/>
          </a:prstGeom>
        </p:spPr>
        <p:txBody>
          <a:bodyPr/>
          <a:lstStyle>
            <a:lvl1pPr algn="l">
              <a:defRPr sz="2000" b="1" baseline="0">
                <a:latin typeface="Century Gothic" panose="020B0502020202020204" pitchFamily="34" charset="0"/>
              </a:defRPr>
            </a:lvl1pPr>
          </a:lstStyle>
          <a:p>
            <a:r>
              <a:rPr lang="pt-PT" dirty="0" smtClean="0"/>
              <a:t>TITRE SUR 1 LIGNE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03648" y="1700808"/>
            <a:ext cx="7283152" cy="4525963"/>
          </a:xfrm>
          <a:prstGeom prst="rect">
            <a:avLst/>
          </a:prstGeom>
        </p:spPr>
        <p:txBody>
          <a:bodyPr/>
          <a:lstStyle>
            <a:lvl1pPr marL="285750" indent="-285750">
              <a:buSzPct val="100000"/>
              <a:buFontTx/>
              <a:buBlip>
                <a:blip r:embed="rId3"/>
              </a:buBlip>
              <a:defRPr sz="1800" b="1" baseline="0"/>
            </a:lvl1pPr>
            <a:lvl2pPr marL="742950" indent="-285750">
              <a:buFont typeface="Courier New"/>
              <a:buChar char="o"/>
              <a:defRPr sz="1600">
                <a:solidFill>
                  <a:srgbClr val="DA291C"/>
                </a:solidFill>
              </a:defRPr>
            </a:lvl2pPr>
            <a:lvl3pPr>
              <a:defRPr sz="1400" b="1"/>
            </a:lvl3pPr>
            <a:lvl4pPr marL="1543050" indent="-171450">
              <a:buSzPct val="100000"/>
              <a:buFontTx/>
              <a:buBlip>
                <a:blip r:embed="rId4"/>
              </a:buBlip>
              <a:defRPr sz="1200"/>
            </a:lvl4pPr>
          </a:lstStyle>
          <a:p>
            <a:pPr lvl="0"/>
            <a:r>
              <a:rPr lang="pt-PT" dirty="0" smtClean="0"/>
              <a:t>PUCE DE NIVEAU 1</a:t>
            </a:r>
          </a:p>
          <a:p>
            <a:pPr lvl="1"/>
            <a:r>
              <a:rPr lang="pt-PT" dirty="0" smtClean="0"/>
              <a:t>Puce de niveau 2</a:t>
            </a:r>
          </a:p>
          <a:p>
            <a:pPr lvl="2"/>
            <a:r>
              <a:rPr lang="pt-PT" dirty="0" smtClean="0"/>
              <a:t>Puce de niveau 3</a:t>
            </a:r>
          </a:p>
          <a:p>
            <a:pPr lvl="3"/>
            <a:r>
              <a:rPr lang="pt-PT" dirty="0" smtClean="0"/>
              <a:t>Puce de niveau 4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93304" y="847253"/>
            <a:ext cx="7272338" cy="7920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>
                <a:solidFill>
                  <a:srgbClr val="250E6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PT" dirty="0" smtClean="0"/>
              <a:t>SOUS-TITRE SUR UNE OU DEUX LIGNES</a:t>
            </a:r>
            <a:endParaRPr lang="en-US" dirty="0"/>
          </a:p>
        </p:txBody>
      </p:sp>
      <p:sp>
        <p:nvSpPr>
          <p:cNvPr id="12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395536" y="638132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rgbClr val="250E62"/>
                </a:solidFill>
                <a:latin typeface="Century Gothic"/>
                <a:cs typeface="Century Gothic"/>
              </a:defRPr>
            </a:lvl1pPr>
          </a:lstStyle>
          <a:p>
            <a:pPr defTabSz="457200"/>
            <a:r>
              <a:rPr lang="en-US" dirty="0" smtClean="0"/>
              <a:t>ESTIVALES 2017</a:t>
            </a:r>
          </a:p>
        </p:txBody>
      </p:sp>
    </p:spTree>
    <p:extLst>
      <p:ext uri="{BB962C8B-B14F-4D97-AF65-F5344CB8AC3E}">
        <p14:creationId xmlns:p14="http://schemas.microsoft.com/office/powerpoint/2010/main" val="1313977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836712"/>
            <a:ext cx="7942329" cy="562074"/>
          </a:xfrm>
          <a:prstGeom prst="rect">
            <a:avLst/>
          </a:prstGeom>
        </p:spPr>
        <p:txBody>
          <a:bodyPr vert="horz"/>
          <a:lstStyle>
            <a:lvl1pPr algn="l">
              <a:defRPr sz="2800" b="1" baseline="0"/>
            </a:lvl1pPr>
          </a:lstStyle>
          <a:p>
            <a:r>
              <a:rPr lang="pt-PT" dirty="0" smtClean="0"/>
              <a:t>TITRE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23528" y="6381328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 dirty="0" smtClean="0"/>
              <a:t>ESTIVALES 2017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3" y="1462187"/>
            <a:ext cx="7920879" cy="57641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>
                <a:solidFill>
                  <a:srgbClr val="FF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pt-PT" dirty="0" smtClean="0"/>
              <a:t>Sous-titre	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2420838"/>
            <a:ext cx="7920880" cy="115183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r>
              <a:rPr lang="en-GB" sz="2000" b="1" dirty="0" smtClean="0">
                <a:solidFill>
                  <a:srgbClr val="1C0E5D"/>
                </a:solidFill>
                <a:latin typeface="+mn-lt"/>
                <a:cs typeface="Century Gothic"/>
              </a:rPr>
              <a:t>Introduction </a:t>
            </a:r>
            <a:r>
              <a:rPr lang="en-GB" sz="2000" b="1" dirty="0" err="1" smtClean="0">
                <a:solidFill>
                  <a:srgbClr val="1C0E5D"/>
                </a:solidFill>
                <a:latin typeface="+mn-lt"/>
                <a:cs typeface="Century Gothic"/>
              </a:rPr>
              <a:t>sur</a:t>
            </a:r>
            <a:r>
              <a:rPr lang="en-GB" sz="2000" b="1" dirty="0" smtClean="0">
                <a:solidFill>
                  <a:srgbClr val="1C0E5D"/>
                </a:solidFill>
                <a:latin typeface="+mn-lt"/>
                <a:cs typeface="Century Gothic"/>
              </a:rPr>
              <a:t> 3 </a:t>
            </a:r>
            <a:r>
              <a:rPr lang="en-GB" sz="2000" b="1" dirty="0" err="1" smtClean="0">
                <a:solidFill>
                  <a:srgbClr val="1C0E5D"/>
                </a:solidFill>
                <a:latin typeface="+mn-lt"/>
                <a:cs typeface="Century Gothic"/>
              </a:rPr>
              <a:t>ou</a:t>
            </a:r>
            <a:r>
              <a:rPr lang="en-GB" sz="2000" b="1" dirty="0" smtClean="0">
                <a:solidFill>
                  <a:srgbClr val="1C0E5D"/>
                </a:solidFill>
                <a:latin typeface="+mn-lt"/>
                <a:cs typeface="Century Gothic"/>
              </a:rPr>
              <a:t> 4 </a:t>
            </a:r>
            <a:r>
              <a:rPr lang="en-GB" sz="2000" b="1" dirty="0" err="1" smtClean="0">
                <a:solidFill>
                  <a:srgbClr val="1C0E5D"/>
                </a:solidFill>
                <a:latin typeface="+mn-lt"/>
                <a:cs typeface="Century Gothic"/>
              </a:rPr>
              <a:t>lignes</a:t>
            </a:r>
            <a:r>
              <a:rPr lang="en-GB" sz="2000" b="1" dirty="0" smtClean="0">
                <a:solidFill>
                  <a:srgbClr val="1C0E5D"/>
                </a:solidFill>
                <a:latin typeface="+mn-lt"/>
                <a:cs typeface="Century Gothic"/>
              </a:rPr>
              <a:t> :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3645025"/>
            <a:ext cx="3888432" cy="2592288"/>
          </a:xfrm>
          <a:prstGeom prst="rect">
            <a:avLst/>
          </a:prstGeo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 sz="1800" b="1" baseline="0"/>
            </a:lvl1pPr>
            <a:lvl2pPr marL="742950" indent="-285750">
              <a:buFont typeface="Courier New"/>
              <a:buChar char="o"/>
              <a:defRPr sz="1600">
                <a:solidFill>
                  <a:srgbClr val="DA291C"/>
                </a:solidFill>
              </a:defRPr>
            </a:lvl2pPr>
            <a:lvl3pPr>
              <a:defRPr sz="1400" b="1"/>
            </a:lvl3pPr>
            <a:lvl4pPr marL="1543050" indent="-171450">
              <a:buSzPct val="100000"/>
              <a:buFontTx/>
              <a:buBlip>
                <a:blip r:embed="rId3"/>
              </a:buBlip>
              <a:defRPr sz="1200"/>
            </a:lvl4pPr>
          </a:lstStyle>
          <a:p>
            <a:pPr lvl="0"/>
            <a:r>
              <a:rPr lang="pt-PT" dirty="0" smtClean="0"/>
              <a:t>PUCE DE NIVEAU 1</a:t>
            </a:r>
          </a:p>
          <a:p>
            <a:pPr lvl="1"/>
            <a:r>
              <a:rPr lang="pt-PT" dirty="0" err="1" smtClean="0"/>
              <a:t>Puce</a:t>
            </a:r>
            <a:r>
              <a:rPr lang="pt-PT" dirty="0" smtClean="0"/>
              <a:t> de </a:t>
            </a:r>
            <a:r>
              <a:rPr lang="pt-PT" dirty="0" err="1" smtClean="0"/>
              <a:t>niveau</a:t>
            </a:r>
            <a:r>
              <a:rPr lang="pt-PT" dirty="0" smtClean="0"/>
              <a:t> 2</a:t>
            </a:r>
          </a:p>
          <a:p>
            <a:pPr lvl="2"/>
            <a:r>
              <a:rPr lang="pt-PT" dirty="0" err="1" smtClean="0"/>
              <a:t>Puce</a:t>
            </a:r>
            <a:r>
              <a:rPr lang="pt-PT" dirty="0" smtClean="0"/>
              <a:t> de </a:t>
            </a:r>
            <a:r>
              <a:rPr lang="pt-PT" dirty="0" err="1" smtClean="0"/>
              <a:t>niveau</a:t>
            </a:r>
            <a:r>
              <a:rPr lang="pt-PT" dirty="0" smtClean="0"/>
              <a:t> 3</a:t>
            </a:r>
          </a:p>
          <a:p>
            <a:pPr lvl="3"/>
            <a:r>
              <a:rPr lang="pt-PT" dirty="0" err="1" smtClean="0"/>
              <a:t>Puce</a:t>
            </a:r>
            <a:r>
              <a:rPr lang="pt-PT" dirty="0" smtClean="0"/>
              <a:t> de </a:t>
            </a:r>
            <a:r>
              <a:rPr lang="pt-PT" dirty="0" err="1" smtClean="0"/>
              <a:t>niveau</a:t>
            </a:r>
            <a:r>
              <a:rPr lang="pt-PT" dirty="0" smtClean="0"/>
              <a:t> 4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572000" y="3645024"/>
            <a:ext cx="3888432" cy="2592288"/>
          </a:xfrm>
          <a:prstGeom prst="rect">
            <a:avLst/>
          </a:prstGeo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 sz="1800" b="1" baseline="0"/>
            </a:lvl1pPr>
            <a:lvl2pPr marL="742950" indent="-285750">
              <a:buFont typeface="Courier New"/>
              <a:buChar char="o"/>
              <a:defRPr sz="1600">
                <a:solidFill>
                  <a:srgbClr val="DA291C"/>
                </a:solidFill>
              </a:defRPr>
            </a:lvl2pPr>
            <a:lvl3pPr>
              <a:defRPr sz="1400" b="1"/>
            </a:lvl3pPr>
            <a:lvl4pPr marL="1543050" indent="-171450">
              <a:buSzPct val="100000"/>
              <a:buFontTx/>
              <a:buBlip>
                <a:blip r:embed="rId3"/>
              </a:buBlip>
              <a:defRPr sz="1200"/>
            </a:lvl4pPr>
          </a:lstStyle>
          <a:p>
            <a:pPr lvl="0"/>
            <a:r>
              <a:rPr lang="pt-PT" dirty="0" smtClean="0"/>
              <a:t>PUCE DE NIVEAU 1</a:t>
            </a:r>
          </a:p>
          <a:p>
            <a:pPr lvl="1"/>
            <a:r>
              <a:rPr lang="pt-PT" dirty="0" err="1" smtClean="0"/>
              <a:t>Puce</a:t>
            </a:r>
            <a:r>
              <a:rPr lang="pt-PT" dirty="0" smtClean="0"/>
              <a:t> de </a:t>
            </a:r>
            <a:r>
              <a:rPr lang="pt-PT" dirty="0" err="1" smtClean="0"/>
              <a:t>niveau</a:t>
            </a:r>
            <a:r>
              <a:rPr lang="pt-PT" dirty="0" smtClean="0"/>
              <a:t> 2</a:t>
            </a:r>
          </a:p>
          <a:p>
            <a:pPr lvl="2"/>
            <a:r>
              <a:rPr lang="pt-PT" dirty="0" err="1" smtClean="0"/>
              <a:t>Puce</a:t>
            </a:r>
            <a:r>
              <a:rPr lang="pt-PT" dirty="0" smtClean="0"/>
              <a:t> de </a:t>
            </a:r>
            <a:r>
              <a:rPr lang="pt-PT" dirty="0" err="1" smtClean="0"/>
              <a:t>niveau</a:t>
            </a:r>
            <a:r>
              <a:rPr lang="pt-PT" dirty="0" smtClean="0"/>
              <a:t> 3</a:t>
            </a:r>
          </a:p>
          <a:p>
            <a:pPr lvl="3"/>
            <a:r>
              <a:rPr lang="pt-PT" dirty="0" err="1" smtClean="0"/>
              <a:t>Puce</a:t>
            </a:r>
            <a:r>
              <a:rPr lang="pt-PT" dirty="0" smtClean="0"/>
              <a:t> de </a:t>
            </a:r>
            <a:r>
              <a:rPr lang="pt-PT" dirty="0" err="1" smtClean="0"/>
              <a:t>niveau</a:t>
            </a:r>
            <a:r>
              <a:rPr lang="pt-PT" dirty="0" smtClean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412281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23528" y="6381328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 dirty="0" smtClean="0"/>
              <a:t>ESTIVALES 2017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2420838"/>
            <a:ext cx="7920880" cy="115183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r>
              <a:rPr lang="en-GB" sz="2000" b="1" dirty="0" smtClean="0">
                <a:solidFill>
                  <a:srgbClr val="1C0E5D"/>
                </a:solidFill>
                <a:latin typeface="+mn-lt"/>
                <a:cs typeface="Century Gothic"/>
              </a:rPr>
              <a:t>Introduction </a:t>
            </a:r>
            <a:r>
              <a:rPr lang="en-GB" sz="2000" b="1" dirty="0" err="1" smtClean="0">
                <a:solidFill>
                  <a:srgbClr val="1C0E5D"/>
                </a:solidFill>
                <a:latin typeface="+mn-lt"/>
                <a:cs typeface="Century Gothic"/>
              </a:rPr>
              <a:t>sur</a:t>
            </a:r>
            <a:r>
              <a:rPr lang="en-GB" sz="2000" b="1" dirty="0" smtClean="0">
                <a:solidFill>
                  <a:srgbClr val="1C0E5D"/>
                </a:solidFill>
                <a:latin typeface="+mn-lt"/>
                <a:cs typeface="Century Gothic"/>
              </a:rPr>
              <a:t> 3 </a:t>
            </a:r>
            <a:r>
              <a:rPr lang="en-GB" sz="2000" b="1" dirty="0" err="1" smtClean="0">
                <a:solidFill>
                  <a:srgbClr val="1C0E5D"/>
                </a:solidFill>
                <a:latin typeface="+mn-lt"/>
                <a:cs typeface="Century Gothic"/>
              </a:rPr>
              <a:t>ou</a:t>
            </a:r>
            <a:r>
              <a:rPr lang="en-GB" sz="2000" b="1" dirty="0" smtClean="0">
                <a:solidFill>
                  <a:srgbClr val="1C0E5D"/>
                </a:solidFill>
                <a:latin typeface="+mn-lt"/>
                <a:cs typeface="Century Gothic"/>
              </a:rPr>
              <a:t> 4 </a:t>
            </a:r>
            <a:r>
              <a:rPr lang="en-GB" sz="2000" b="1" dirty="0" err="1" smtClean="0">
                <a:solidFill>
                  <a:srgbClr val="1C0E5D"/>
                </a:solidFill>
                <a:latin typeface="+mn-lt"/>
                <a:cs typeface="Century Gothic"/>
              </a:rPr>
              <a:t>lignes</a:t>
            </a:r>
            <a:r>
              <a:rPr lang="en-GB" sz="2000" b="1" dirty="0" smtClean="0">
                <a:solidFill>
                  <a:srgbClr val="1C0E5D"/>
                </a:solidFill>
                <a:latin typeface="+mn-lt"/>
                <a:cs typeface="Century Gothic"/>
              </a:rPr>
              <a:t>, Introduction </a:t>
            </a:r>
            <a:r>
              <a:rPr lang="en-GB" sz="2000" b="1" dirty="0" err="1" smtClean="0">
                <a:solidFill>
                  <a:srgbClr val="1C0E5D"/>
                </a:solidFill>
                <a:latin typeface="+mn-lt"/>
                <a:cs typeface="Century Gothic"/>
              </a:rPr>
              <a:t>sur</a:t>
            </a:r>
            <a:r>
              <a:rPr lang="en-GB" sz="2000" b="1" dirty="0" smtClean="0">
                <a:solidFill>
                  <a:srgbClr val="1C0E5D"/>
                </a:solidFill>
                <a:latin typeface="+mn-lt"/>
                <a:cs typeface="Century Gothic"/>
              </a:rPr>
              <a:t> 3 </a:t>
            </a:r>
            <a:r>
              <a:rPr lang="en-GB" sz="2000" b="1" dirty="0" err="1" smtClean="0">
                <a:solidFill>
                  <a:srgbClr val="1C0E5D"/>
                </a:solidFill>
                <a:latin typeface="+mn-lt"/>
                <a:cs typeface="Century Gothic"/>
              </a:rPr>
              <a:t>ou</a:t>
            </a:r>
            <a:r>
              <a:rPr lang="en-GB" sz="2000" b="1" dirty="0" smtClean="0">
                <a:solidFill>
                  <a:srgbClr val="1C0E5D"/>
                </a:solidFill>
                <a:latin typeface="+mn-lt"/>
                <a:cs typeface="Century Gothic"/>
              </a:rPr>
              <a:t> 4 </a:t>
            </a:r>
            <a:r>
              <a:rPr lang="en-GB" sz="2000" b="1" dirty="0" err="1" smtClean="0">
                <a:solidFill>
                  <a:srgbClr val="1C0E5D"/>
                </a:solidFill>
                <a:latin typeface="+mn-lt"/>
                <a:cs typeface="Century Gothic"/>
              </a:rPr>
              <a:t>lignes</a:t>
            </a:r>
            <a:r>
              <a:rPr lang="en-GB" sz="2000" b="1" dirty="0" smtClean="0">
                <a:solidFill>
                  <a:srgbClr val="1C0E5D"/>
                </a:solidFill>
                <a:latin typeface="+mn-lt"/>
                <a:cs typeface="Century Gothic"/>
              </a:rPr>
              <a:t> :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836712"/>
            <a:ext cx="7942329" cy="562074"/>
          </a:xfrm>
          <a:prstGeom prst="rect">
            <a:avLst/>
          </a:prstGeom>
        </p:spPr>
        <p:txBody>
          <a:bodyPr vert="horz"/>
          <a:lstStyle>
            <a:lvl1pPr algn="l">
              <a:defRPr sz="2800" b="1" baseline="0"/>
            </a:lvl1pPr>
          </a:lstStyle>
          <a:p>
            <a:r>
              <a:rPr lang="pt-PT" dirty="0" smtClean="0"/>
              <a:t>TITRE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3" y="1462187"/>
            <a:ext cx="7920879" cy="57641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>
                <a:solidFill>
                  <a:srgbClr val="FF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pt-PT" dirty="0" smtClean="0"/>
              <a:t>Sous-titre	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3645025"/>
            <a:ext cx="7920880" cy="2592288"/>
          </a:xfrm>
          <a:prstGeom prst="rect">
            <a:avLst/>
          </a:prstGeo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 sz="1800" b="1" baseline="0"/>
            </a:lvl1pPr>
            <a:lvl2pPr marL="742950" indent="-285750">
              <a:buFont typeface="Courier New"/>
              <a:buChar char="o"/>
              <a:defRPr sz="1600">
                <a:solidFill>
                  <a:srgbClr val="DA291C"/>
                </a:solidFill>
              </a:defRPr>
            </a:lvl2pPr>
            <a:lvl3pPr>
              <a:defRPr sz="1400" b="1"/>
            </a:lvl3pPr>
            <a:lvl4pPr marL="1543050" indent="-171450">
              <a:buSzPct val="100000"/>
              <a:buFontTx/>
              <a:buBlip>
                <a:blip r:embed="rId3"/>
              </a:buBlip>
              <a:defRPr sz="1200"/>
            </a:lvl4pPr>
          </a:lstStyle>
          <a:p>
            <a:pPr lvl="0"/>
            <a:r>
              <a:rPr lang="pt-PT" dirty="0" smtClean="0"/>
              <a:t>PUCE DE NIVEAU 1</a:t>
            </a:r>
          </a:p>
          <a:p>
            <a:pPr lvl="1"/>
            <a:r>
              <a:rPr lang="pt-PT" dirty="0" err="1" smtClean="0"/>
              <a:t>Puce</a:t>
            </a:r>
            <a:r>
              <a:rPr lang="pt-PT" dirty="0" smtClean="0"/>
              <a:t> de </a:t>
            </a:r>
            <a:r>
              <a:rPr lang="pt-PT" dirty="0" err="1" smtClean="0"/>
              <a:t>niveau</a:t>
            </a:r>
            <a:r>
              <a:rPr lang="pt-PT" dirty="0" smtClean="0"/>
              <a:t> 2</a:t>
            </a:r>
          </a:p>
          <a:p>
            <a:pPr lvl="2"/>
            <a:r>
              <a:rPr lang="pt-PT" dirty="0" err="1" smtClean="0"/>
              <a:t>Puce</a:t>
            </a:r>
            <a:r>
              <a:rPr lang="pt-PT" dirty="0" smtClean="0"/>
              <a:t> de </a:t>
            </a:r>
            <a:r>
              <a:rPr lang="pt-PT" dirty="0" err="1" smtClean="0"/>
              <a:t>niveau</a:t>
            </a:r>
            <a:r>
              <a:rPr lang="pt-PT" dirty="0" smtClean="0"/>
              <a:t> 3</a:t>
            </a:r>
          </a:p>
          <a:p>
            <a:pPr lvl="3"/>
            <a:r>
              <a:rPr lang="pt-PT" dirty="0" err="1" smtClean="0"/>
              <a:t>Puce</a:t>
            </a:r>
            <a:r>
              <a:rPr lang="pt-PT" dirty="0" smtClean="0"/>
              <a:t> de </a:t>
            </a:r>
            <a:r>
              <a:rPr lang="pt-PT" dirty="0" err="1" smtClean="0"/>
              <a:t>niveau</a:t>
            </a:r>
            <a:r>
              <a:rPr lang="pt-PT" dirty="0" smtClean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422665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274441"/>
            <a:ext cx="7772400" cy="12985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b="1" i="0" baseline="0">
                <a:solidFill>
                  <a:srgbClr val="250E62"/>
                </a:solidFill>
                <a:latin typeface="Century Gothic"/>
                <a:cs typeface="Century Gothic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3200" b="1" dirty="0" smtClean="0">
                <a:solidFill>
                  <a:srgbClr val="1C0E5D"/>
                </a:solidFill>
                <a:latin typeface="Century Gothic"/>
                <a:cs typeface="Century Gothic"/>
              </a:rPr>
              <a:t>TITRE DE LA PRÉSENTATION</a:t>
            </a:r>
            <a:br>
              <a:rPr lang="en-GB" sz="3200" b="1" dirty="0" smtClean="0">
                <a:solidFill>
                  <a:srgbClr val="1C0E5D"/>
                </a:solidFill>
                <a:latin typeface="Century Gothic"/>
                <a:cs typeface="Century Gothic"/>
              </a:rPr>
            </a:br>
            <a:r>
              <a:rPr lang="en-GB" sz="3200" b="1" dirty="0" smtClean="0">
                <a:solidFill>
                  <a:srgbClr val="1C0E5D"/>
                </a:solidFill>
                <a:latin typeface="Century Gothic"/>
                <a:cs typeface="Century Gothic"/>
              </a:rPr>
              <a:t>SUR 1 </a:t>
            </a:r>
            <a:r>
              <a:rPr lang="en-GB" sz="3200" b="1" dirty="0" err="1" smtClean="0">
                <a:solidFill>
                  <a:srgbClr val="1C0E5D"/>
                </a:solidFill>
                <a:latin typeface="Century Gothic"/>
                <a:cs typeface="Century Gothic"/>
              </a:rPr>
              <a:t>ou</a:t>
            </a:r>
            <a:r>
              <a:rPr lang="en-GB" sz="3200" b="1" dirty="0" smtClean="0">
                <a:solidFill>
                  <a:srgbClr val="1C0E5D"/>
                </a:solidFill>
                <a:latin typeface="Century Gothic"/>
                <a:cs typeface="Century Gothic"/>
              </a:rPr>
              <a:t> 2 LIGNES</a:t>
            </a:r>
            <a:endParaRPr lang="en-GB" sz="3200" b="1" dirty="0">
              <a:solidFill>
                <a:srgbClr val="1C0E5D"/>
              </a:solidFill>
              <a:latin typeface="Century Gothic"/>
              <a:cs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3608" y="3429000"/>
            <a:ext cx="7088832" cy="7920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>
                <a:solidFill>
                  <a:srgbClr val="250E62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GB" sz="3200" dirty="0" smtClean="0">
                <a:solidFill>
                  <a:srgbClr val="1C0E5D"/>
                </a:solidFill>
                <a:latin typeface="Century Gothic"/>
                <a:cs typeface="Century Gothic"/>
              </a:rPr>
              <a:t>Sous-titre </a:t>
            </a:r>
            <a:r>
              <a:rPr lang="en-GB" sz="3200" dirty="0" err="1" smtClean="0">
                <a:solidFill>
                  <a:srgbClr val="1C0E5D"/>
                </a:solidFill>
                <a:latin typeface="Century Gothic"/>
                <a:cs typeface="Century Gothic"/>
              </a:rPr>
              <a:t>sur</a:t>
            </a:r>
            <a:r>
              <a:rPr lang="en-GB" sz="3200" dirty="0" smtClean="0">
                <a:solidFill>
                  <a:srgbClr val="1C0E5D"/>
                </a:solidFill>
                <a:latin typeface="Century Gothic"/>
                <a:cs typeface="Century Gothic"/>
              </a:rPr>
              <a:t> </a:t>
            </a:r>
            <a:r>
              <a:rPr lang="en-GB" sz="3200" dirty="0" err="1" smtClean="0">
                <a:solidFill>
                  <a:srgbClr val="1C0E5D"/>
                </a:solidFill>
                <a:latin typeface="Century Gothic"/>
                <a:cs typeface="Century Gothic"/>
              </a:rPr>
              <a:t>une</a:t>
            </a:r>
            <a:r>
              <a:rPr lang="en-GB" sz="3200" dirty="0" smtClean="0">
                <a:solidFill>
                  <a:srgbClr val="1C0E5D"/>
                </a:solidFill>
                <a:latin typeface="Century Gothic"/>
                <a:cs typeface="Century Gothic"/>
              </a:rPr>
              <a:t> </a:t>
            </a:r>
            <a:r>
              <a:rPr lang="en-GB" sz="3200" dirty="0" err="1" smtClean="0">
                <a:solidFill>
                  <a:srgbClr val="1C0E5D"/>
                </a:solidFill>
                <a:latin typeface="Century Gothic"/>
                <a:cs typeface="Century Gothic"/>
              </a:rPr>
              <a:t>ligne</a:t>
            </a:r>
            <a:endParaRPr lang="en-US" sz="3200" dirty="0">
              <a:solidFill>
                <a:srgbClr val="1C0E5D"/>
              </a:solidFill>
              <a:latin typeface="Century Gothic"/>
              <a:cs typeface="Century Gothic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059113" y="4365625"/>
            <a:ext cx="2952750" cy="115093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 b="0" i="0" baseline="0">
                <a:solidFill>
                  <a:srgbClr val="250E62"/>
                </a:solidFill>
                <a:latin typeface="Century Gothic"/>
                <a:cs typeface="Century Gothic"/>
              </a:defRPr>
            </a:lvl1pPr>
          </a:lstStyle>
          <a:p>
            <a:pPr algn="ctr"/>
            <a:r>
              <a:rPr lang="en-GB" sz="2800" baseline="30000" dirty="0" smtClean="0">
                <a:solidFill>
                  <a:srgbClr val="1C0E5D"/>
                </a:solidFill>
                <a:latin typeface="Century Gothic"/>
                <a:cs typeface="Century Gothic"/>
              </a:rPr>
              <a:t>Date au format local :</a:t>
            </a:r>
            <a:endParaRPr lang="en-US" sz="2800" dirty="0">
              <a:solidFill>
                <a:srgbClr val="1C0E5D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76645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93304" y="437455"/>
            <a:ext cx="7283152" cy="360040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pt-PT" dirty="0" smtClean="0"/>
              <a:t>TITRE SUR 1 LIGNE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93304" y="1711349"/>
            <a:ext cx="7283152" cy="4525963"/>
          </a:xfrm>
          <a:prstGeom prst="rect">
            <a:avLst/>
          </a:prstGeo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 sz="1800" b="1" baseline="0"/>
            </a:lvl1pPr>
            <a:lvl2pPr marL="742950" indent="-285750">
              <a:buFont typeface="Courier New"/>
              <a:buChar char="o"/>
              <a:defRPr sz="1600">
                <a:solidFill>
                  <a:srgbClr val="DA291C"/>
                </a:solidFill>
              </a:defRPr>
            </a:lvl2pPr>
            <a:lvl3pPr>
              <a:defRPr sz="1400" b="1"/>
            </a:lvl3pPr>
            <a:lvl4pPr marL="1543050" indent="-171450">
              <a:buSzPct val="100000"/>
              <a:buFontTx/>
              <a:buBlip>
                <a:blip r:embed="rId3"/>
              </a:buBlip>
              <a:defRPr sz="1200"/>
            </a:lvl4pPr>
          </a:lstStyle>
          <a:p>
            <a:pPr lvl="0"/>
            <a:r>
              <a:rPr lang="pt-PT" dirty="0" smtClean="0"/>
              <a:t>PUCE DE NIVEAU 1</a:t>
            </a:r>
          </a:p>
          <a:p>
            <a:pPr lvl="1"/>
            <a:r>
              <a:rPr lang="pt-PT" dirty="0" err="1" smtClean="0"/>
              <a:t>Puce</a:t>
            </a:r>
            <a:r>
              <a:rPr lang="pt-PT" dirty="0" smtClean="0"/>
              <a:t> de </a:t>
            </a:r>
            <a:r>
              <a:rPr lang="pt-PT" dirty="0" err="1" smtClean="0"/>
              <a:t>niveau</a:t>
            </a:r>
            <a:r>
              <a:rPr lang="pt-PT" dirty="0" smtClean="0"/>
              <a:t> 2</a:t>
            </a:r>
          </a:p>
          <a:p>
            <a:pPr lvl="2"/>
            <a:r>
              <a:rPr lang="pt-PT" dirty="0" err="1" smtClean="0"/>
              <a:t>Puce</a:t>
            </a:r>
            <a:r>
              <a:rPr lang="pt-PT" dirty="0" smtClean="0"/>
              <a:t> de </a:t>
            </a:r>
            <a:r>
              <a:rPr lang="pt-PT" dirty="0" err="1" smtClean="0"/>
              <a:t>niveau</a:t>
            </a:r>
            <a:r>
              <a:rPr lang="pt-PT" dirty="0" smtClean="0"/>
              <a:t> 3</a:t>
            </a:r>
          </a:p>
          <a:p>
            <a:pPr lvl="3"/>
            <a:r>
              <a:rPr lang="pt-PT" dirty="0" err="1" smtClean="0"/>
              <a:t>Puce</a:t>
            </a:r>
            <a:r>
              <a:rPr lang="pt-PT" dirty="0" smtClean="0"/>
              <a:t> de </a:t>
            </a:r>
            <a:r>
              <a:rPr lang="pt-PT" dirty="0" err="1" smtClean="0"/>
              <a:t>niveau</a:t>
            </a:r>
            <a:r>
              <a:rPr lang="pt-PT" dirty="0" smtClean="0"/>
              <a:t> 4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93304" y="847253"/>
            <a:ext cx="7272338" cy="7920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>
                <a:solidFill>
                  <a:srgbClr val="250E6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PT" dirty="0" smtClean="0"/>
              <a:t>SOUS-TITRE SUR UNE OU DEUX LIGNES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476672"/>
            <a:ext cx="1080120" cy="7920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/>
            </a:lvl1pPr>
          </a:lstStyle>
          <a:p>
            <a:pPr lvl="0"/>
            <a:r>
              <a:rPr lang="pt-PT" dirty="0" smtClean="0"/>
              <a:t>01.</a:t>
            </a:r>
            <a:endParaRPr lang="en-US" dirty="0"/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2"/>
          </p:nvPr>
        </p:nvSpPr>
        <p:spPr>
          <a:xfrm>
            <a:off x="251520" y="637624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50E62"/>
                </a:solidFill>
                <a:latin typeface="Century Gothic"/>
                <a:cs typeface="Century Gothic"/>
              </a:defRPr>
            </a:lvl1pPr>
          </a:lstStyle>
          <a:p>
            <a:pPr defTabSz="457200"/>
            <a:r>
              <a:rPr lang="fr-FR" dirty="0" smtClean="0"/>
              <a:t>03.01.17</a:t>
            </a:r>
            <a:endParaRPr lang="en-US" dirty="0" smtClean="0"/>
          </a:p>
        </p:txBody>
      </p:sp>
      <p:sp>
        <p:nvSpPr>
          <p:cNvPr id="12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115616" y="637624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rgbClr val="250E62"/>
                </a:solidFill>
                <a:latin typeface="Century Gothic"/>
                <a:cs typeface="Century Gothic"/>
              </a:defRPr>
            </a:lvl1pPr>
          </a:lstStyle>
          <a:p>
            <a:pPr defTabSz="457200"/>
            <a:r>
              <a:rPr lang="en-US" dirty="0" smtClean="0"/>
              <a:t>TITRE DE LA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59958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274441"/>
            <a:ext cx="7772400" cy="12985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b="1" i="0">
                <a:solidFill>
                  <a:srgbClr val="250E62"/>
                </a:solidFill>
                <a:latin typeface="Century Gothic"/>
                <a:cs typeface="Century Gothic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3200" b="1" dirty="0" smtClean="0">
                <a:solidFill>
                  <a:srgbClr val="1C0E5D"/>
                </a:solidFill>
                <a:latin typeface="Century Gothic"/>
                <a:cs typeface="Century Gothic"/>
              </a:rPr>
              <a:t>TITRE DE LA PRÉSENTATION</a:t>
            </a:r>
            <a:br>
              <a:rPr lang="en-GB" sz="3200" b="1" dirty="0" smtClean="0">
                <a:solidFill>
                  <a:srgbClr val="1C0E5D"/>
                </a:solidFill>
                <a:latin typeface="Century Gothic"/>
                <a:cs typeface="Century Gothic"/>
              </a:rPr>
            </a:br>
            <a:r>
              <a:rPr lang="en-GB" sz="3200" b="1" dirty="0" smtClean="0">
                <a:solidFill>
                  <a:srgbClr val="1C0E5D"/>
                </a:solidFill>
                <a:latin typeface="Century Gothic"/>
                <a:cs typeface="Century Gothic"/>
              </a:rPr>
              <a:t>SUR 1 </a:t>
            </a:r>
            <a:r>
              <a:rPr lang="en-GB" sz="3200" b="1" dirty="0" err="1" smtClean="0">
                <a:solidFill>
                  <a:srgbClr val="1C0E5D"/>
                </a:solidFill>
                <a:latin typeface="Century Gothic"/>
                <a:cs typeface="Century Gothic"/>
              </a:rPr>
              <a:t>ou</a:t>
            </a:r>
            <a:r>
              <a:rPr lang="en-GB" sz="3200" b="1" dirty="0" smtClean="0">
                <a:solidFill>
                  <a:srgbClr val="1C0E5D"/>
                </a:solidFill>
                <a:latin typeface="Century Gothic"/>
                <a:cs typeface="Century Gothic"/>
              </a:rPr>
              <a:t> 2 LIGNES</a:t>
            </a:r>
            <a:endParaRPr lang="en-GB" sz="3200" b="1" dirty="0">
              <a:solidFill>
                <a:srgbClr val="1C0E5D"/>
              </a:solidFill>
              <a:latin typeface="Century Gothic"/>
              <a:cs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3608" y="3429000"/>
            <a:ext cx="7088832" cy="7920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>
                <a:solidFill>
                  <a:srgbClr val="250E62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GB" sz="3200" dirty="0" smtClean="0">
                <a:solidFill>
                  <a:srgbClr val="1C0E5D"/>
                </a:solidFill>
                <a:latin typeface="Century Gothic"/>
                <a:cs typeface="Century Gothic"/>
              </a:rPr>
              <a:t>Sous-titre </a:t>
            </a:r>
            <a:r>
              <a:rPr lang="en-GB" sz="3200" dirty="0" err="1" smtClean="0">
                <a:solidFill>
                  <a:srgbClr val="1C0E5D"/>
                </a:solidFill>
                <a:latin typeface="Century Gothic"/>
                <a:cs typeface="Century Gothic"/>
              </a:rPr>
              <a:t>sur</a:t>
            </a:r>
            <a:r>
              <a:rPr lang="en-GB" sz="3200" dirty="0" smtClean="0">
                <a:solidFill>
                  <a:srgbClr val="1C0E5D"/>
                </a:solidFill>
                <a:latin typeface="Century Gothic"/>
                <a:cs typeface="Century Gothic"/>
              </a:rPr>
              <a:t> </a:t>
            </a:r>
            <a:r>
              <a:rPr lang="en-GB" sz="3200" dirty="0" err="1" smtClean="0">
                <a:solidFill>
                  <a:srgbClr val="1C0E5D"/>
                </a:solidFill>
                <a:latin typeface="Century Gothic"/>
                <a:cs typeface="Century Gothic"/>
              </a:rPr>
              <a:t>une</a:t>
            </a:r>
            <a:r>
              <a:rPr lang="en-GB" sz="3200" dirty="0" smtClean="0">
                <a:solidFill>
                  <a:srgbClr val="1C0E5D"/>
                </a:solidFill>
                <a:latin typeface="Century Gothic"/>
                <a:cs typeface="Century Gothic"/>
              </a:rPr>
              <a:t> </a:t>
            </a:r>
            <a:r>
              <a:rPr lang="en-GB" sz="3200" dirty="0" err="1" smtClean="0">
                <a:solidFill>
                  <a:srgbClr val="1C0E5D"/>
                </a:solidFill>
                <a:latin typeface="Century Gothic"/>
                <a:cs typeface="Century Gothic"/>
              </a:rPr>
              <a:t>ligne</a:t>
            </a:r>
            <a:endParaRPr lang="en-US" sz="3200" dirty="0">
              <a:solidFill>
                <a:srgbClr val="1C0E5D"/>
              </a:solidFill>
              <a:latin typeface="Century Gothic"/>
              <a:cs typeface="Century Gothic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059113" y="4365625"/>
            <a:ext cx="2952750" cy="115093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 b="0" i="0" baseline="0">
                <a:solidFill>
                  <a:srgbClr val="250E62"/>
                </a:solidFill>
                <a:latin typeface="Century Gothic"/>
                <a:cs typeface="Century Gothic"/>
              </a:defRPr>
            </a:lvl1pPr>
          </a:lstStyle>
          <a:p>
            <a:pPr algn="ctr"/>
            <a:r>
              <a:rPr lang="en-GB" sz="2800" baseline="30000" dirty="0" smtClean="0">
                <a:solidFill>
                  <a:srgbClr val="1C0E5D"/>
                </a:solidFill>
                <a:latin typeface="Century Gothic"/>
                <a:cs typeface="Century Gothic"/>
              </a:rPr>
              <a:t>Date au format local :</a:t>
            </a:r>
            <a:endParaRPr lang="en-US" sz="2800" dirty="0">
              <a:solidFill>
                <a:srgbClr val="1C0E5D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27832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esignation 1ligne_bleu.png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5" t="22158" r="6406" b="24374"/>
          <a:stretch/>
        </p:blipFill>
        <p:spPr>
          <a:xfrm>
            <a:off x="5437441" y="6376243"/>
            <a:ext cx="2950983" cy="276044"/>
          </a:xfrm>
          <a:prstGeom prst="rect">
            <a:avLst/>
          </a:prstGeom>
        </p:spPr>
      </p:pic>
      <p:pic>
        <p:nvPicPr>
          <p:cNvPr id="7" name="Picture 6" descr="bande.png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98"/>
          <a:stretch/>
        </p:blipFill>
        <p:spPr>
          <a:xfrm>
            <a:off x="0" y="0"/>
            <a:ext cx="9144000" cy="27819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502800" y="6376243"/>
            <a:ext cx="3727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F32C7B0-98E2-A343-B6F2-A0B5AE2167E7}" type="slidenum">
              <a:rPr lang="fr-FR" sz="1200" smtClean="0">
                <a:solidFill>
                  <a:srgbClr val="250E62"/>
                </a:solidFill>
              </a:rPr>
              <a:pPr/>
              <a:t>‹N°›</a:t>
            </a:fld>
            <a:endParaRPr lang="fr-FR" sz="1200" dirty="0">
              <a:solidFill>
                <a:srgbClr val="250E62"/>
              </a:solidFill>
            </a:endParaRPr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2"/>
          </p:nvPr>
        </p:nvSpPr>
        <p:spPr>
          <a:xfrm>
            <a:off x="251520" y="6376243"/>
            <a:ext cx="2133600" cy="2931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50E62"/>
                </a:solidFill>
                <a:latin typeface="Century Gothic"/>
                <a:cs typeface="Century Gothic"/>
              </a:defRPr>
            </a:lvl1pPr>
          </a:lstStyle>
          <a:p>
            <a:pPr defTabSz="457200"/>
            <a:endParaRPr lang="en-US" dirty="0" smtClean="0"/>
          </a:p>
        </p:txBody>
      </p:sp>
      <p:sp>
        <p:nvSpPr>
          <p:cNvPr id="14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115616" y="6376243"/>
            <a:ext cx="2895600" cy="293117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rgbClr val="250E62"/>
                </a:solidFill>
                <a:latin typeface="Century Gothic"/>
                <a:cs typeface="Century Gothic"/>
              </a:defRPr>
            </a:lvl1pPr>
          </a:lstStyle>
          <a:p>
            <a:pPr defTabSz="457200"/>
            <a:r>
              <a:rPr lang="en-US" dirty="0" smtClean="0"/>
              <a:t>ESTIVALES 2017</a:t>
            </a:r>
          </a:p>
        </p:txBody>
      </p:sp>
    </p:spTree>
    <p:extLst>
      <p:ext uri="{BB962C8B-B14F-4D97-AF65-F5344CB8AC3E}">
        <p14:creationId xmlns:p14="http://schemas.microsoft.com/office/powerpoint/2010/main" val="65059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0" r:id="rId3"/>
    <p:sldLayoutId id="2147483711" r:id="rId4"/>
    <p:sldLayoutId id="2147483712" r:id="rId5"/>
    <p:sldLayoutId id="2147483713" r:id="rId6"/>
    <p:sldLayoutId id="2147483714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4441"/>
            <a:ext cx="7772400" cy="1514599"/>
          </a:xfrm>
        </p:spPr>
        <p:txBody>
          <a:bodyPr/>
          <a:lstStyle/>
          <a:p>
            <a:r>
              <a:rPr lang="fr-FR" dirty="0"/>
              <a:t>Facilité de financement des collectivités françaises </a:t>
            </a:r>
            <a:r>
              <a:rPr lang="fr-FR" dirty="0" smtClean="0"/>
              <a:t>(FICOL) </a:t>
            </a:r>
            <a:br>
              <a:rPr lang="fr-FR" dirty="0" smtClean="0"/>
            </a:br>
            <a:r>
              <a:rPr lang="fr-FR" dirty="0" smtClean="0"/>
              <a:t>2020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861048"/>
            <a:ext cx="7088832" cy="1368152"/>
          </a:xfrm>
        </p:spPr>
        <p:txBody>
          <a:bodyPr/>
          <a:lstStyle/>
          <a:p>
            <a:r>
              <a:rPr lang="fr-FR" altLang="fr-FR" sz="2400" dirty="0" smtClean="0">
                <a:solidFill>
                  <a:schemeClr val="tx1"/>
                </a:solidFill>
              </a:rPr>
              <a:t>Soutenir l’action extérieure des territoires (AECT)</a:t>
            </a:r>
          </a:p>
          <a:p>
            <a:r>
              <a:rPr lang="fr-FR" altLang="fr-FR" sz="2400" dirty="0" smtClean="0">
                <a:solidFill>
                  <a:schemeClr val="tx1"/>
                </a:solidFill>
              </a:rPr>
              <a:t>Eau et Assainissement</a:t>
            </a:r>
            <a:endParaRPr lang="fr-FR" altLang="fr-FR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C:\Users\AmblatE\Desktop\nouveau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64704"/>
            <a:ext cx="2790887" cy="116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36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3528" y="358820"/>
            <a:ext cx="8505034" cy="765924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Appui au développement hydraulique du département de Matam (Sénégal)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3"/>
          <p:cNvSpPr>
            <a:spLocks noChangeArrowheads="1"/>
          </p:cNvSpPr>
          <p:nvPr/>
        </p:nvSpPr>
        <p:spPr bwMode="auto">
          <a:xfrm>
            <a:off x="6357964" y="1565010"/>
            <a:ext cx="2606523" cy="996899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 lIns="72000" tIns="36000" rIns="36000" bIns="36000" anchor="ctr"/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100000"/>
              </a:spcBef>
              <a:buFont typeface="Wingdings" pitchFamily="2" charset="2"/>
              <a:buNone/>
            </a:pPr>
            <a:r>
              <a:rPr lang="fr-FR" altLang="fr-FR" sz="1200" b="1" dirty="0" smtClean="0">
                <a:solidFill>
                  <a:srgbClr val="FFFFFF"/>
                </a:solidFill>
                <a:latin typeface="Century Gothic"/>
              </a:rPr>
              <a:t>Objectif: </a:t>
            </a:r>
            <a:r>
              <a:rPr lang="fr-FR" sz="1200" b="1" dirty="0" smtClean="0">
                <a:solidFill>
                  <a:srgbClr val="FFFFFF"/>
                </a:solidFill>
                <a:latin typeface="Century Gothic"/>
              </a:rPr>
              <a:t>Proposer une solution globale pour sécuriser  l’accès à l’eau dans le département de Matam</a:t>
            </a:r>
            <a:endParaRPr lang="fr-FR" altLang="fr-FR" sz="1200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17008" y="2924944"/>
            <a:ext cx="42732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100000"/>
              </a:spcBef>
            </a:pPr>
            <a:r>
              <a:rPr lang="fr-FR" sz="1200" b="1" dirty="0" smtClean="0">
                <a:solidFill>
                  <a:srgbClr val="250E62"/>
                </a:solidFill>
              </a:rPr>
              <a:t>2 composantes « hard » :</a:t>
            </a:r>
          </a:p>
          <a:p>
            <a:pPr marL="228600" indent="-228600" algn="just">
              <a:spcBef>
                <a:spcPct val="100000"/>
              </a:spcBef>
              <a:buFont typeface="Courier New" panose="02070309020205020404" pitchFamily="49" charset="0"/>
              <a:buChar char="o"/>
            </a:pPr>
            <a:r>
              <a:rPr lang="fr-FR" sz="1200" dirty="0" smtClean="0">
                <a:solidFill>
                  <a:srgbClr val="250E62"/>
                </a:solidFill>
              </a:rPr>
              <a:t>Installation de centrales solaires pour deux forages existants </a:t>
            </a:r>
          </a:p>
          <a:p>
            <a:pPr marL="228600" indent="-228600" algn="just">
              <a:spcBef>
                <a:spcPct val="100000"/>
              </a:spcBef>
              <a:buFont typeface="Courier New" panose="02070309020205020404" pitchFamily="49" charset="0"/>
              <a:buChar char="o"/>
            </a:pPr>
            <a:r>
              <a:rPr lang="fr-FR" sz="1200" dirty="0" smtClean="0">
                <a:solidFill>
                  <a:srgbClr val="250E62"/>
                </a:solidFill>
              </a:rPr>
              <a:t>Extension du réseau d’eau potable par la réalisation de branchements privés domiciliaires et de périmètres maraichers </a:t>
            </a:r>
          </a:p>
          <a:p>
            <a:pPr algn="just">
              <a:spcBef>
                <a:spcPct val="100000"/>
              </a:spcBef>
            </a:pPr>
            <a:r>
              <a:rPr lang="fr-FR" sz="1200" b="1" dirty="0">
                <a:solidFill>
                  <a:srgbClr val="250E62"/>
                </a:solidFill>
              </a:rPr>
              <a:t>2</a:t>
            </a:r>
            <a:r>
              <a:rPr lang="fr-FR" sz="1200" b="1" dirty="0" smtClean="0">
                <a:solidFill>
                  <a:srgbClr val="250E62"/>
                </a:solidFill>
              </a:rPr>
              <a:t> composantes « soft » : </a:t>
            </a:r>
          </a:p>
          <a:p>
            <a:pPr marL="171450" indent="-171450" algn="just">
              <a:spcBef>
                <a:spcPct val="100000"/>
              </a:spcBef>
              <a:buFont typeface="Courier New" panose="02070309020205020404" pitchFamily="49" charset="0"/>
              <a:buChar char="o"/>
            </a:pPr>
            <a:r>
              <a:rPr lang="fr-FR" sz="1200" dirty="0" smtClean="0">
                <a:solidFill>
                  <a:srgbClr val="250E62"/>
                </a:solidFill>
              </a:rPr>
              <a:t>Etude sur les opportunités de passage en solaire pour d’autres forages du département </a:t>
            </a:r>
          </a:p>
          <a:p>
            <a:pPr marL="171450" indent="-171450" algn="just">
              <a:spcBef>
                <a:spcPct val="100000"/>
              </a:spcBef>
              <a:buFont typeface="Courier New" panose="02070309020205020404" pitchFamily="49" charset="0"/>
              <a:buChar char="o"/>
            </a:pPr>
            <a:r>
              <a:rPr lang="fr-FR" sz="1200" dirty="0" smtClean="0">
                <a:solidFill>
                  <a:srgbClr val="250E62"/>
                </a:solidFill>
              </a:rPr>
              <a:t>Formations des producteurs aux techniques de micro irrigation, de jardins maraichers et accompagnement à la commercialisation des produits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004048" y="2986155"/>
            <a:ext cx="39604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100000"/>
              </a:spcBef>
            </a:pPr>
            <a:r>
              <a:rPr lang="fr-FR" altLang="fr-FR" sz="1200" b="1" dirty="0" smtClean="0">
                <a:solidFill>
                  <a:srgbClr val="250E62"/>
                </a:solidFill>
              </a:rPr>
              <a:t>Valeur ajoutée et éléments innovants :</a:t>
            </a:r>
          </a:p>
          <a:p>
            <a:pPr marL="171450" indent="-171450"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fr-FR" altLang="fr-FR" sz="1200" b="1" dirty="0" smtClean="0">
                <a:solidFill>
                  <a:srgbClr val="250E62"/>
                </a:solidFill>
              </a:rPr>
              <a:t>Approche transversale </a:t>
            </a:r>
            <a:r>
              <a:rPr lang="fr-FR" altLang="fr-FR" sz="1200" dirty="0" smtClean="0">
                <a:solidFill>
                  <a:srgbClr val="250E62"/>
                </a:solidFill>
              </a:rPr>
              <a:t>« Energie-Eau-Agriculture »</a:t>
            </a:r>
          </a:p>
          <a:p>
            <a:pPr marL="171450" indent="-171450"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fr-FR" altLang="fr-FR" sz="1200" b="1" dirty="0">
                <a:solidFill>
                  <a:srgbClr val="250E62"/>
                </a:solidFill>
              </a:rPr>
              <a:t>B</a:t>
            </a:r>
            <a:r>
              <a:rPr lang="fr-FR" altLang="fr-FR" sz="1200" b="1" dirty="0" smtClean="0">
                <a:solidFill>
                  <a:srgbClr val="250E62"/>
                </a:solidFill>
              </a:rPr>
              <a:t>aisse des coûts d’exploitation et réduction des émissions de gaz à effe</a:t>
            </a:r>
            <a:r>
              <a:rPr lang="fr-FR" altLang="fr-FR" sz="1200" dirty="0" smtClean="0">
                <a:solidFill>
                  <a:srgbClr val="250E62"/>
                </a:solidFill>
              </a:rPr>
              <a:t>t de serre grâce </a:t>
            </a:r>
            <a:r>
              <a:rPr lang="fr-FR" altLang="fr-FR" sz="1200" dirty="0">
                <a:solidFill>
                  <a:srgbClr val="250E62"/>
                </a:solidFill>
              </a:rPr>
              <a:t>aux dispositifs </a:t>
            </a:r>
            <a:r>
              <a:rPr lang="fr-FR" altLang="fr-FR" sz="1200" dirty="0" smtClean="0">
                <a:solidFill>
                  <a:srgbClr val="250E62"/>
                </a:solidFill>
              </a:rPr>
              <a:t>solaires</a:t>
            </a:r>
          </a:p>
          <a:p>
            <a:pPr marL="171450" indent="-171450"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fr-FR" altLang="fr-FR" sz="1200" b="1" dirty="0" smtClean="0">
                <a:solidFill>
                  <a:srgbClr val="250E62"/>
                </a:solidFill>
              </a:rPr>
              <a:t>Rentabilité du système hydraulique </a:t>
            </a:r>
            <a:r>
              <a:rPr lang="fr-FR" altLang="fr-FR" sz="1200" dirty="0" smtClean="0">
                <a:solidFill>
                  <a:srgbClr val="250E62"/>
                </a:solidFill>
              </a:rPr>
              <a:t>grâce au développement d’activité économiques liées à l’eau (agricoles) et au renforcement du réseau </a:t>
            </a:r>
          </a:p>
          <a:p>
            <a:pPr marL="171450" indent="-171450"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fr-FR" altLang="fr-FR" sz="1200" b="1" dirty="0" smtClean="0">
                <a:solidFill>
                  <a:srgbClr val="250E62"/>
                </a:solidFill>
              </a:rPr>
              <a:t>Baisse du prix de l’eau pour les populations</a:t>
            </a:r>
          </a:p>
          <a:p>
            <a:pPr marL="171450" indent="-171450"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fr-FR" altLang="fr-FR" sz="1200" b="1" dirty="0" smtClean="0">
                <a:solidFill>
                  <a:srgbClr val="250E62"/>
                </a:solidFill>
              </a:rPr>
              <a:t>Amélioration de la sécurité alimentaire locale </a:t>
            </a:r>
            <a:r>
              <a:rPr lang="fr-FR" altLang="fr-FR" sz="1200" dirty="0" smtClean="0">
                <a:solidFill>
                  <a:srgbClr val="250E62"/>
                </a:solidFill>
              </a:rPr>
              <a:t>avec la production de fruits et de légumes</a:t>
            </a:r>
          </a:p>
        </p:txBody>
      </p:sp>
      <p:pic>
        <p:nvPicPr>
          <p:cNvPr id="1026" name="Picture 2" descr="C:\Users\paindavoinem\Desktop\mata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0"/>
          <a:stretch/>
        </p:blipFill>
        <p:spPr bwMode="auto">
          <a:xfrm>
            <a:off x="3301234" y="1273984"/>
            <a:ext cx="2777952" cy="157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417008" y="2391271"/>
            <a:ext cx="2765412" cy="461665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Montant total: 930 K€</a:t>
            </a:r>
          </a:p>
          <a:p>
            <a:r>
              <a:rPr lang="fr-FR" sz="1200" b="1" dirty="0" smtClean="0"/>
              <a:t>Montant financement AFD: 600 K€</a:t>
            </a:r>
            <a:endParaRPr lang="fr-FR" sz="1200" b="1" dirty="0"/>
          </a:p>
        </p:txBody>
      </p:sp>
      <p:pic>
        <p:nvPicPr>
          <p:cNvPr id="2050" name="Picture 2" descr="https://upload.wikimedia.org/wikipedia/fr/thumb/c/cc/Logo_D%C3%A9partement_Ard%C3%A8che_2015.svg/1024px-Logo_D%C3%A9partement_Ard%C3%A8che_2015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07" y="1273984"/>
            <a:ext cx="2725675" cy="85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6"/>
          <p:cNvSpPr>
            <a:spLocks noGrp="1"/>
          </p:cNvSpPr>
          <p:nvPr/>
        </p:nvSpPr>
        <p:spPr>
          <a:xfrm>
            <a:off x="251520" y="6341264"/>
            <a:ext cx="1358771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b="1" i="0" kern="1200">
                <a:solidFill>
                  <a:srgbClr val="250E62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n-US" sz="1400" dirty="0" smtClean="0"/>
              <a:t>FICOL - 2020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9210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73594" y="260648"/>
            <a:ext cx="8505034" cy="1008112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Reconstruction et amélioration des systèmes d’adduction et de distribution en eau potable des collectivités de la Province d’Esmeraldas (Equateur) touchées par le séisme du 16 avril 2016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3"/>
          <p:cNvSpPr>
            <a:spLocks noChangeArrowheads="1"/>
          </p:cNvSpPr>
          <p:nvPr/>
        </p:nvSpPr>
        <p:spPr bwMode="auto">
          <a:xfrm>
            <a:off x="6320569" y="1500594"/>
            <a:ext cx="2606523" cy="992693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 lIns="72000" tIns="36000" rIns="36000" bIns="36000" anchor="ctr"/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100000"/>
              </a:spcBef>
              <a:buFont typeface="Wingdings" pitchFamily="2" charset="2"/>
              <a:buNone/>
            </a:pPr>
            <a:r>
              <a:rPr lang="fr-FR" altLang="fr-FR" sz="1200" b="1" dirty="0" smtClean="0">
                <a:solidFill>
                  <a:srgbClr val="FFFFFF"/>
                </a:solidFill>
                <a:latin typeface="Century Gothic"/>
              </a:rPr>
              <a:t>Objectif: Améliorer la qualité de vie des habitants de la province d’Esmeraldas n’ayant plus accès aux ressources en eau potable </a:t>
            </a:r>
            <a:r>
              <a:rPr lang="fr-FR" altLang="fr-FR" sz="1200" b="1" dirty="0">
                <a:solidFill>
                  <a:srgbClr val="FFFFFF"/>
                </a:solidFill>
                <a:latin typeface="Century Gothic"/>
              </a:rPr>
              <a:t>suite </a:t>
            </a:r>
            <a:r>
              <a:rPr lang="fr-FR" altLang="fr-FR" sz="1200" b="1" dirty="0" smtClean="0">
                <a:solidFill>
                  <a:srgbClr val="FFFFFF"/>
                </a:solidFill>
                <a:latin typeface="Century Gothic"/>
              </a:rPr>
              <a:t>au séisme de 2016</a:t>
            </a:r>
            <a:endParaRPr lang="fr-FR" altLang="fr-FR" sz="1200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966652" y="3429000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100000"/>
              </a:spcBef>
            </a:pPr>
            <a:r>
              <a:rPr lang="fr-FR" altLang="fr-FR" sz="1200" b="1" dirty="0" smtClean="0">
                <a:solidFill>
                  <a:srgbClr val="250E62"/>
                </a:solidFill>
              </a:rPr>
              <a:t>Valeur ajoutée et éléments innovants :</a:t>
            </a:r>
          </a:p>
          <a:p>
            <a:pPr marL="171450" indent="-171450" algn="just"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fr-FR" altLang="fr-FR" sz="1200" b="1" dirty="0" smtClean="0">
                <a:solidFill>
                  <a:srgbClr val="250E62"/>
                </a:solidFill>
              </a:rPr>
              <a:t>Récupération des techniques ancestrales de stockage de l’eau </a:t>
            </a:r>
            <a:r>
              <a:rPr lang="fr-FR" altLang="fr-FR" sz="1200" dirty="0" smtClean="0">
                <a:solidFill>
                  <a:srgbClr val="250E62"/>
                </a:solidFill>
              </a:rPr>
              <a:t>permettant de disposer de ressources tout au long de l’année </a:t>
            </a:r>
          </a:p>
          <a:p>
            <a:pPr marL="171450" indent="-171450" algn="just"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fr-FR" altLang="fr-FR" sz="1200" b="1" dirty="0" smtClean="0">
                <a:solidFill>
                  <a:srgbClr val="250E62"/>
                </a:solidFill>
              </a:rPr>
              <a:t>Modules de formation de la sécurité civile à la potabilisation en eau dans les situations d’urgence pouvant être répliqués </a:t>
            </a:r>
            <a:r>
              <a:rPr lang="fr-FR" altLang="fr-FR" sz="1200" dirty="0" smtClean="0">
                <a:solidFill>
                  <a:srgbClr val="250E62"/>
                </a:solidFill>
              </a:rPr>
              <a:t>à échelle nationale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30766" y="3356992"/>
            <a:ext cx="427320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100000"/>
              </a:spcBef>
            </a:pPr>
            <a:r>
              <a:rPr lang="fr-FR" sz="1200" b="1" dirty="0" smtClean="0">
                <a:solidFill>
                  <a:srgbClr val="250E62"/>
                </a:solidFill>
              </a:rPr>
              <a:t>2 composantes « hard » :</a:t>
            </a:r>
          </a:p>
          <a:p>
            <a:pPr marL="171450" indent="-171450" algn="just">
              <a:spcBef>
                <a:spcPct val="100000"/>
              </a:spcBef>
              <a:buFont typeface="Courier New" panose="02070309020205020404" pitchFamily="49" charset="0"/>
              <a:buChar char="o"/>
            </a:pPr>
            <a:r>
              <a:rPr lang="fr-FR" sz="1200" dirty="0" smtClean="0">
                <a:solidFill>
                  <a:srgbClr val="250E62"/>
                </a:solidFill>
              </a:rPr>
              <a:t>(</a:t>
            </a:r>
            <a:r>
              <a:rPr lang="fr-FR" sz="1200" dirty="0" err="1" smtClean="0">
                <a:solidFill>
                  <a:srgbClr val="250E62"/>
                </a:solidFill>
              </a:rPr>
              <a:t>Re</a:t>
            </a:r>
            <a:r>
              <a:rPr lang="fr-FR" sz="1200" dirty="0" smtClean="0">
                <a:solidFill>
                  <a:srgbClr val="250E62"/>
                </a:solidFill>
              </a:rPr>
              <a:t>)construction des systèmes d’adduction et de distribution en eau </a:t>
            </a:r>
          </a:p>
          <a:p>
            <a:pPr marL="171450" indent="-171450" algn="just">
              <a:spcBef>
                <a:spcPct val="100000"/>
              </a:spcBef>
              <a:buFont typeface="Courier New" panose="02070309020205020404" pitchFamily="49" charset="0"/>
              <a:buChar char="o"/>
            </a:pPr>
            <a:r>
              <a:rPr lang="fr-FR" sz="1200" dirty="0" smtClean="0">
                <a:solidFill>
                  <a:srgbClr val="250E62"/>
                </a:solidFill>
              </a:rPr>
              <a:t>Amélioration des systèmes de traitement et de contrôle de l’eau potable</a:t>
            </a:r>
          </a:p>
          <a:p>
            <a:pPr algn="just">
              <a:spcBef>
                <a:spcPct val="100000"/>
              </a:spcBef>
            </a:pPr>
            <a:r>
              <a:rPr lang="fr-FR" sz="1200" b="1" dirty="0" smtClean="0">
                <a:solidFill>
                  <a:srgbClr val="250E62"/>
                </a:solidFill>
              </a:rPr>
              <a:t>3 composantes « soft » : </a:t>
            </a:r>
          </a:p>
          <a:p>
            <a:pPr marL="171450" indent="-171450" algn="just">
              <a:spcBef>
                <a:spcPct val="100000"/>
              </a:spcBef>
              <a:buFont typeface="Courier New" panose="02070309020205020404" pitchFamily="49" charset="0"/>
              <a:buChar char="o"/>
            </a:pPr>
            <a:r>
              <a:rPr lang="fr-FR" sz="1200" dirty="0" smtClean="0">
                <a:solidFill>
                  <a:srgbClr val="250E62"/>
                </a:solidFill>
              </a:rPr>
              <a:t>Evaluation des ressources en eau en zone semi-aride</a:t>
            </a:r>
          </a:p>
          <a:p>
            <a:pPr marL="171450" indent="-171450" algn="just">
              <a:spcBef>
                <a:spcPct val="100000"/>
              </a:spcBef>
              <a:buFont typeface="Courier New" panose="02070309020205020404" pitchFamily="49" charset="0"/>
              <a:buChar char="o"/>
            </a:pPr>
            <a:r>
              <a:rPr lang="fr-FR" sz="1200" dirty="0" smtClean="0">
                <a:solidFill>
                  <a:srgbClr val="250E62"/>
                </a:solidFill>
              </a:rPr>
              <a:t>Renforcement des compétences des collectivités dans la gestion des ressources en eau potable </a:t>
            </a:r>
          </a:p>
          <a:p>
            <a:pPr marL="171450" indent="-171450" algn="just">
              <a:spcBef>
                <a:spcPct val="100000"/>
              </a:spcBef>
              <a:buFont typeface="Courier New" panose="02070309020205020404" pitchFamily="49" charset="0"/>
              <a:buChar char="o"/>
            </a:pPr>
            <a:r>
              <a:rPr lang="fr-FR" sz="1200" dirty="0" smtClean="0">
                <a:solidFill>
                  <a:srgbClr val="250E62"/>
                </a:solidFill>
              </a:rPr>
              <a:t>Formations aux techniques durable d’assainissement et à la potabilisation de l’eau en urgence </a:t>
            </a:r>
          </a:p>
        </p:txBody>
      </p:sp>
      <p:pic>
        <p:nvPicPr>
          <p:cNvPr id="3" name="Picture 2" descr="C:\Users\paindavoinem\Desktop\Cap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00203"/>
            <a:ext cx="2166633" cy="161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6161680" y="2648654"/>
            <a:ext cx="2765412" cy="461665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 smtClean="0"/>
              <a:t>Montant total: 1 M€</a:t>
            </a:r>
          </a:p>
          <a:p>
            <a:pPr algn="r"/>
            <a:r>
              <a:rPr lang="fr-FR" sz="1200" b="1" dirty="0" smtClean="0"/>
              <a:t>Montant financement AFD: 700 K€</a:t>
            </a:r>
            <a:endParaRPr lang="fr-FR" sz="1200" b="1" dirty="0"/>
          </a:p>
        </p:txBody>
      </p:sp>
      <p:pic>
        <p:nvPicPr>
          <p:cNvPr id="3074" name="Picture 2" descr="https://upload.wikimedia.org/wikipedia/fr/thumb/2/2d/Meurthe-et-Moselle_%2854%29_logo_2017.svg/1200px-Meurthe-et-Moselle_%2854%29_logo_2017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6" y="1500594"/>
            <a:ext cx="13144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6"/>
          <p:cNvSpPr>
            <a:spLocks noGrp="1"/>
          </p:cNvSpPr>
          <p:nvPr/>
        </p:nvSpPr>
        <p:spPr>
          <a:xfrm>
            <a:off x="7380312" y="5877272"/>
            <a:ext cx="1358771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b="1" i="0" kern="1200">
                <a:solidFill>
                  <a:srgbClr val="250E62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n-US" sz="1400" dirty="0" smtClean="0"/>
              <a:t>FICOL - 2020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305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62996" y="260648"/>
            <a:ext cx="7928970" cy="765924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Soutenir la pêche artisanale et les infrastructures marchandes de la commune de Boffa (Guinée)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3"/>
          <p:cNvSpPr>
            <a:spLocks noChangeArrowheads="1"/>
          </p:cNvSpPr>
          <p:nvPr/>
        </p:nvSpPr>
        <p:spPr bwMode="auto">
          <a:xfrm>
            <a:off x="6168586" y="1060834"/>
            <a:ext cx="2786313" cy="1072022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 lIns="72000" tIns="36000" rIns="36000" bIns="36000" anchor="ctr"/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100000"/>
              </a:spcBef>
              <a:buFont typeface="Wingdings" pitchFamily="2" charset="2"/>
              <a:buNone/>
            </a:pPr>
            <a:r>
              <a:rPr lang="fr-FR" altLang="fr-FR" sz="1200" b="1" dirty="0" smtClean="0">
                <a:solidFill>
                  <a:srgbClr val="FFFFFF"/>
                </a:solidFill>
                <a:latin typeface="Century Gothic"/>
              </a:rPr>
              <a:t>Objectif</a:t>
            </a:r>
            <a:r>
              <a:rPr lang="fr-FR" altLang="fr-FR" sz="1200" b="1" dirty="0">
                <a:solidFill>
                  <a:srgbClr val="FFFFFF"/>
                </a:solidFill>
                <a:latin typeface="Century Gothic"/>
              </a:rPr>
              <a:t>: promouvoir le développement économique local à travers le développement durable de la filière pêche artisanale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23528" y="3356992"/>
            <a:ext cx="43452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100000"/>
              </a:spcBef>
            </a:pPr>
            <a:r>
              <a:rPr lang="fr-FR" sz="1200" b="1" dirty="0">
                <a:solidFill>
                  <a:srgbClr val="250E62"/>
                </a:solidFill>
              </a:rPr>
              <a:t>C</a:t>
            </a:r>
            <a:r>
              <a:rPr lang="fr-FR" sz="1200" b="1" dirty="0" smtClean="0">
                <a:solidFill>
                  <a:srgbClr val="250E62"/>
                </a:solidFill>
              </a:rPr>
              <a:t>omposantes :</a:t>
            </a:r>
          </a:p>
          <a:p>
            <a:pPr marL="171450" indent="-171450">
              <a:spcBef>
                <a:spcPct val="100000"/>
              </a:spcBef>
              <a:buFont typeface="Courier New" panose="02070309020205020404" pitchFamily="49" charset="0"/>
              <a:buChar char="o"/>
            </a:pPr>
            <a:r>
              <a:rPr lang="fr-FR" sz="1200" b="1" dirty="0">
                <a:solidFill>
                  <a:srgbClr val="250E62"/>
                </a:solidFill>
              </a:rPr>
              <a:t>Réhabilitation du port de Boffa:</a:t>
            </a:r>
            <a:r>
              <a:rPr lang="fr-FR" sz="1200" dirty="0">
                <a:solidFill>
                  <a:srgbClr val="250E62"/>
                </a:solidFill>
              </a:rPr>
              <a:t> </a:t>
            </a:r>
            <a:r>
              <a:rPr lang="fr-FR" sz="1200" dirty="0" smtClean="0">
                <a:solidFill>
                  <a:srgbClr val="250E62"/>
                </a:solidFill>
              </a:rPr>
              <a:t>augmentation </a:t>
            </a:r>
            <a:r>
              <a:rPr lang="fr-FR" sz="1200" dirty="0">
                <a:solidFill>
                  <a:srgbClr val="250E62"/>
                </a:solidFill>
              </a:rPr>
              <a:t>des ressources des acteurs de la filière pêche </a:t>
            </a:r>
            <a:r>
              <a:rPr lang="fr-FR" sz="1200" dirty="0" smtClean="0">
                <a:solidFill>
                  <a:srgbClr val="250E62"/>
                </a:solidFill>
              </a:rPr>
              <a:t>artisanale</a:t>
            </a:r>
          </a:p>
          <a:p>
            <a:pPr marL="171450" indent="-171450">
              <a:spcBef>
                <a:spcPct val="100000"/>
              </a:spcBef>
              <a:buFont typeface="Courier New" panose="02070309020205020404" pitchFamily="49" charset="0"/>
              <a:buChar char="o"/>
            </a:pPr>
            <a:r>
              <a:rPr lang="fr-FR" sz="1200" b="1" dirty="0" smtClean="0">
                <a:solidFill>
                  <a:srgbClr val="250E62"/>
                </a:solidFill>
              </a:rPr>
              <a:t>Construction </a:t>
            </a:r>
            <a:r>
              <a:rPr lang="fr-FR" sz="1200" b="1" dirty="0">
                <a:solidFill>
                  <a:srgbClr val="250E62"/>
                </a:solidFill>
              </a:rPr>
              <a:t>du débarcadère de </a:t>
            </a:r>
            <a:r>
              <a:rPr lang="fr-FR" sz="1200" b="1" dirty="0" smtClean="0">
                <a:solidFill>
                  <a:srgbClr val="250E62"/>
                </a:solidFill>
              </a:rPr>
              <a:t>Walia: </a:t>
            </a:r>
            <a:r>
              <a:rPr lang="fr-FR" sz="1200" dirty="0" smtClean="0">
                <a:solidFill>
                  <a:srgbClr val="250E62"/>
                </a:solidFill>
              </a:rPr>
              <a:t>désenclavement </a:t>
            </a:r>
            <a:r>
              <a:rPr lang="fr-FR" sz="1200" dirty="0">
                <a:solidFill>
                  <a:srgbClr val="250E62"/>
                </a:solidFill>
              </a:rPr>
              <a:t>économique des zones </a:t>
            </a:r>
            <a:r>
              <a:rPr lang="fr-FR" sz="1200" dirty="0" smtClean="0">
                <a:solidFill>
                  <a:srgbClr val="250E62"/>
                </a:solidFill>
              </a:rPr>
              <a:t>insulaires</a:t>
            </a:r>
          </a:p>
          <a:p>
            <a:pPr marL="171450" indent="-171450">
              <a:spcBef>
                <a:spcPct val="100000"/>
              </a:spcBef>
              <a:buFont typeface="Courier New" panose="02070309020205020404" pitchFamily="49" charset="0"/>
              <a:buChar char="o"/>
            </a:pPr>
            <a:r>
              <a:rPr lang="fr-FR" sz="1200" b="1" dirty="0">
                <a:solidFill>
                  <a:srgbClr val="250E62"/>
                </a:solidFill>
              </a:rPr>
              <a:t>Construction du nouveau marché moderne de Boffa:</a:t>
            </a:r>
            <a:r>
              <a:rPr lang="fr-FR" sz="1200" dirty="0">
                <a:solidFill>
                  <a:srgbClr val="250E62"/>
                </a:solidFill>
              </a:rPr>
              <a:t> </a:t>
            </a:r>
            <a:r>
              <a:rPr lang="fr-FR" sz="1200" dirty="0" smtClean="0">
                <a:solidFill>
                  <a:srgbClr val="250E62"/>
                </a:solidFill>
              </a:rPr>
              <a:t>développement des échanges commerciaux et des débouchés économiques des produits halieutiques</a:t>
            </a:r>
          </a:p>
          <a:p>
            <a:pPr marL="171450" indent="-171450">
              <a:spcBef>
                <a:spcPct val="100000"/>
              </a:spcBef>
              <a:buFont typeface="Courier New" panose="02070309020205020404" pitchFamily="49" charset="0"/>
              <a:buChar char="o"/>
            </a:pPr>
            <a:r>
              <a:rPr lang="fr-FR" sz="1200" b="1" dirty="0" smtClean="0">
                <a:solidFill>
                  <a:srgbClr val="250E62"/>
                </a:solidFill>
              </a:rPr>
              <a:t>Renforcement des capacités </a:t>
            </a:r>
            <a:r>
              <a:rPr lang="fr-FR" sz="1200" dirty="0" smtClean="0">
                <a:solidFill>
                  <a:srgbClr val="250E62"/>
                </a:solidFill>
              </a:rPr>
              <a:t>des groupements de pêcheurs et des groupes de femmes de la commune de Boffa</a:t>
            </a:r>
            <a:endParaRPr lang="fr-FR" sz="1200" dirty="0">
              <a:solidFill>
                <a:srgbClr val="250E62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932040" y="3356992"/>
            <a:ext cx="3960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100000"/>
              </a:spcBef>
            </a:pPr>
            <a:r>
              <a:rPr lang="fr-FR" altLang="fr-FR" sz="1200" b="1" dirty="0" smtClean="0">
                <a:solidFill>
                  <a:srgbClr val="250E62"/>
                </a:solidFill>
              </a:rPr>
              <a:t>Valeur ajoutée et éléments innovants :</a:t>
            </a:r>
          </a:p>
          <a:p>
            <a:pPr marL="171450" indent="-171450" algn="just"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fr-FR" sz="1200" b="1" dirty="0" smtClean="0">
                <a:solidFill>
                  <a:srgbClr val="250E62"/>
                </a:solidFill>
              </a:rPr>
              <a:t>Projet cofinancé par l’Agence de l’eau Loire Bretagne et l’ONU (PNUD/FENU)</a:t>
            </a:r>
          </a:p>
          <a:p>
            <a:pPr marL="171450" indent="-171450" algn="just"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fr-FR" sz="1200" b="1" dirty="0" smtClean="0">
                <a:solidFill>
                  <a:srgbClr val="250E62"/>
                </a:solidFill>
              </a:rPr>
              <a:t>Assistance technique du PNUD/FENU pour appuyer les modalités de gestion et d’exploitation du nouveau marché</a:t>
            </a:r>
          </a:p>
          <a:p>
            <a:pPr marL="171450" indent="-171450" algn="just"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fr-FR" sz="1200" dirty="0" smtClean="0">
                <a:solidFill>
                  <a:srgbClr val="250E62"/>
                </a:solidFill>
              </a:rPr>
              <a:t>Appui de Charente Maritime Coopération pour la </a:t>
            </a:r>
            <a:r>
              <a:rPr lang="fr-FR" sz="1200" b="1" dirty="0" smtClean="0">
                <a:solidFill>
                  <a:srgbClr val="250E62"/>
                </a:solidFill>
              </a:rPr>
              <a:t>gestion des nouvelles recettes fiscales </a:t>
            </a:r>
            <a:r>
              <a:rPr lang="fr-FR" sz="1200" dirty="0" smtClean="0">
                <a:solidFill>
                  <a:srgbClr val="250E62"/>
                </a:solidFill>
              </a:rPr>
              <a:t>de la commune de Boffa</a:t>
            </a:r>
          </a:p>
          <a:p>
            <a:pPr marL="171450" indent="-171450" algn="just"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fr-FR" sz="1200" dirty="0" smtClean="0">
                <a:solidFill>
                  <a:srgbClr val="250E62"/>
                </a:solidFill>
              </a:rPr>
              <a:t>Participation au projet du </a:t>
            </a:r>
            <a:r>
              <a:rPr lang="fr-FR" sz="1200" b="1" dirty="0" smtClean="0">
                <a:solidFill>
                  <a:srgbClr val="250E62"/>
                </a:solidFill>
              </a:rPr>
              <a:t>Port de la </a:t>
            </a:r>
            <a:r>
              <a:rPr lang="fr-FR" sz="1200" b="1" dirty="0" err="1" smtClean="0">
                <a:solidFill>
                  <a:srgbClr val="250E62"/>
                </a:solidFill>
              </a:rPr>
              <a:t>Cotinière</a:t>
            </a:r>
            <a:r>
              <a:rPr lang="fr-FR" sz="1200" dirty="0" smtClean="0">
                <a:solidFill>
                  <a:srgbClr val="250E62"/>
                </a:solidFill>
              </a:rPr>
              <a:t>, mobilisé par la Charente Maritime</a:t>
            </a:r>
            <a:endParaRPr lang="fr-FR" sz="1200" dirty="0">
              <a:solidFill>
                <a:srgbClr val="250E62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68586" y="2607295"/>
            <a:ext cx="2765412" cy="461665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 smtClean="0"/>
              <a:t>Montant total: 1,6 M€</a:t>
            </a:r>
          </a:p>
          <a:p>
            <a:pPr algn="r"/>
            <a:r>
              <a:rPr lang="fr-FR" sz="1200" b="1" dirty="0" smtClean="0"/>
              <a:t>Montant financement AFD: </a:t>
            </a:r>
            <a:r>
              <a:rPr lang="fr-FR" sz="1200" b="1" dirty="0"/>
              <a:t>1</a:t>
            </a:r>
            <a:r>
              <a:rPr lang="fr-FR" sz="1200" b="1" dirty="0" smtClean="0"/>
              <a:t> </a:t>
            </a:r>
            <a:r>
              <a:rPr lang="fr-FR" sz="1200" b="1" dirty="0"/>
              <a:t>M</a:t>
            </a:r>
            <a:r>
              <a:rPr lang="fr-FR" sz="1200" b="1" dirty="0" smtClean="0"/>
              <a:t>€</a:t>
            </a:r>
            <a:endParaRPr lang="fr-FR" sz="12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2"/>
          <a:stretch/>
        </p:blipFill>
        <p:spPr bwMode="auto">
          <a:xfrm>
            <a:off x="3410283" y="1070104"/>
            <a:ext cx="1946797" cy="199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s://upload.wikimedia.org/wikipedia/fr/thumb/b/b3/Logo_Charente_Maritime.svg/1200px-Logo_Charente_Maritime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47" y="1060833"/>
            <a:ext cx="2049715" cy="200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6"/>
          <p:cNvSpPr>
            <a:spLocks noGrp="1"/>
          </p:cNvSpPr>
          <p:nvPr/>
        </p:nvSpPr>
        <p:spPr>
          <a:xfrm>
            <a:off x="385947" y="6381328"/>
            <a:ext cx="1358771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b="1" i="0" kern="1200">
                <a:solidFill>
                  <a:srgbClr val="250E62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n-US" sz="1400" dirty="0" smtClean="0"/>
              <a:t>FICOL - 2020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3150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7504" y="358820"/>
            <a:ext cx="8928992" cy="1008112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Projet d'assainissement par Filtre Planté Végétal, intégrant la réfection des réseaux d'eaux potables et usées, à l'hôpital de </a:t>
            </a:r>
            <a:r>
              <a:rPr lang="fr-FR" dirty="0" err="1" smtClean="0">
                <a:solidFill>
                  <a:schemeClr val="tx1"/>
                </a:solidFill>
              </a:rPr>
              <a:t>Mitsamiouli</a:t>
            </a:r>
            <a:r>
              <a:rPr lang="fr-FR" dirty="0" smtClean="0">
                <a:solidFill>
                  <a:schemeClr val="tx1"/>
                </a:solidFill>
              </a:rPr>
              <a:t> (Comores)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3"/>
          <p:cNvSpPr>
            <a:spLocks noChangeArrowheads="1"/>
          </p:cNvSpPr>
          <p:nvPr/>
        </p:nvSpPr>
        <p:spPr bwMode="auto">
          <a:xfrm>
            <a:off x="6285957" y="1744787"/>
            <a:ext cx="2606523" cy="1220058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 lIns="72000" tIns="36000" rIns="36000" bIns="36000" anchor="ctr"/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100000"/>
              </a:spcBef>
            </a:pPr>
            <a:r>
              <a:rPr lang="fr-FR" altLang="fr-FR" sz="1200" b="1" dirty="0">
                <a:solidFill>
                  <a:srgbClr val="FFFFFF"/>
                </a:solidFill>
                <a:latin typeface="Century Gothic"/>
              </a:rPr>
              <a:t>Objectif: Installer un système d’assainissement dans l’hôpital de </a:t>
            </a:r>
            <a:r>
              <a:rPr lang="fr-FR" altLang="fr-FR" sz="1200" b="1" dirty="0" err="1">
                <a:solidFill>
                  <a:srgbClr val="FFFFFF"/>
                </a:solidFill>
                <a:latin typeface="Century Gothic"/>
              </a:rPr>
              <a:t>Mitsamiouli</a:t>
            </a:r>
            <a:r>
              <a:rPr lang="fr-FR" altLang="fr-FR" sz="1200" b="1" dirty="0">
                <a:solidFill>
                  <a:srgbClr val="FFFFFF"/>
                </a:solidFill>
                <a:latin typeface="Century Gothic"/>
              </a:rPr>
              <a:t> et rénover le réseau d’eau potable et les sanitaires.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39909" y="2631024"/>
            <a:ext cx="2765412" cy="646331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Montant total estimé: 400 K€</a:t>
            </a:r>
          </a:p>
          <a:p>
            <a:r>
              <a:rPr lang="fr-FR" sz="1200" b="1" dirty="0" smtClean="0"/>
              <a:t>Montant estimé du financement AFD : 280 K€</a:t>
            </a:r>
            <a:endParaRPr lang="fr-FR" sz="1200" b="1" dirty="0"/>
          </a:p>
        </p:txBody>
      </p:sp>
      <p:pic>
        <p:nvPicPr>
          <p:cNvPr id="4098" name="Picture 2" descr="https://img.over-blog-kiwi.com/0/99/19/60/20140604/ob_2f184f_10423780-854871134523348-83271703754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32277"/>
            <a:ext cx="2460104" cy="184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95536" y="3358733"/>
            <a:ext cx="42732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spcBef>
                <a:spcPct val="100000"/>
              </a:spcBef>
              <a:buFont typeface="+mj-lt"/>
              <a:buAutoNum type="arabicPeriod"/>
            </a:pPr>
            <a:r>
              <a:rPr lang="fr-FR" sz="1200" b="1" dirty="0" smtClean="0">
                <a:solidFill>
                  <a:srgbClr val="250E62"/>
                </a:solidFill>
              </a:rPr>
              <a:t>Dépollution </a:t>
            </a:r>
            <a:r>
              <a:rPr lang="fr-FR" sz="1200" b="1" dirty="0">
                <a:solidFill>
                  <a:srgbClr val="250E62"/>
                </a:solidFill>
              </a:rPr>
              <a:t>des effluents par une Station </a:t>
            </a:r>
            <a:r>
              <a:rPr lang="fr-FR" sz="1200" b="1" dirty="0" smtClean="0">
                <a:solidFill>
                  <a:srgbClr val="250E62"/>
                </a:solidFill>
              </a:rPr>
              <a:t>d’Epuration</a:t>
            </a:r>
          </a:p>
          <a:p>
            <a:pPr marL="228600" indent="-228600" algn="just">
              <a:spcBef>
                <a:spcPct val="100000"/>
              </a:spcBef>
              <a:buAutoNum type="arabicPeriod"/>
            </a:pPr>
            <a:r>
              <a:rPr lang="fr-FR" sz="1200" b="1" dirty="0" smtClean="0">
                <a:solidFill>
                  <a:srgbClr val="250E62"/>
                </a:solidFill>
              </a:rPr>
              <a:t>Réhabilitation </a:t>
            </a:r>
            <a:r>
              <a:rPr lang="fr-FR" sz="1200" b="1" dirty="0">
                <a:solidFill>
                  <a:srgbClr val="250E62"/>
                </a:solidFill>
              </a:rPr>
              <a:t>du réseau de collecte d’eaux </a:t>
            </a:r>
            <a:r>
              <a:rPr lang="fr-FR" sz="1200" b="1" dirty="0" smtClean="0">
                <a:solidFill>
                  <a:srgbClr val="250E62"/>
                </a:solidFill>
              </a:rPr>
              <a:t>usées</a:t>
            </a:r>
          </a:p>
          <a:p>
            <a:pPr marL="228600" indent="-228600" algn="just">
              <a:spcBef>
                <a:spcPct val="100000"/>
              </a:spcBef>
              <a:buAutoNum type="arabicPeriod"/>
            </a:pPr>
            <a:r>
              <a:rPr lang="fr-FR" sz="1200" b="1" dirty="0" smtClean="0">
                <a:solidFill>
                  <a:srgbClr val="250E62"/>
                </a:solidFill>
              </a:rPr>
              <a:t>Réhabilitation d'un </a:t>
            </a:r>
            <a:r>
              <a:rPr lang="fr-FR" sz="1200" b="1" dirty="0">
                <a:solidFill>
                  <a:srgbClr val="250E62"/>
                </a:solidFill>
              </a:rPr>
              <a:t>réseau d'eau potable </a:t>
            </a:r>
            <a:endParaRPr lang="fr-FR" sz="1200" b="1" dirty="0" smtClean="0">
              <a:solidFill>
                <a:srgbClr val="250E62"/>
              </a:solidFill>
            </a:endParaRPr>
          </a:p>
          <a:p>
            <a:pPr algn="just">
              <a:spcBef>
                <a:spcPct val="100000"/>
              </a:spcBef>
            </a:pPr>
            <a:r>
              <a:rPr lang="fr-FR" sz="1200" b="1" dirty="0" smtClean="0">
                <a:solidFill>
                  <a:srgbClr val="250E62"/>
                </a:solidFill>
              </a:rPr>
              <a:t>composantes support:</a:t>
            </a:r>
          </a:p>
          <a:p>
            <a:pPr marL="228600" indent="-228600" algn="just">
              <a:spcBef>
                <a:spcPct val="100000"/>
              </a:spcBef>
              <a:buFont typeface="+mj-lt"/>
              <a:buAutoNum type="alphaUcPeriod"/>
            </a:pPr>
            <a:r>
              <a:rPr lang="fr-FR" sz="1200" b="1" dirty="0" smtClean="0">
                <a:solidFill>
                  <a:srgbClr val="250E62"/>
                </a:solidFill>
              </a:rPr>
              <a:t>Partenariat </a:t>
            </a:r>
            <a:r>
              <a:rPr lang="fr-FR" sz="1200" b="1" dirty="0">
                <a:solidFill>
                  <a:srgbClr val="250E62"/>
                </a:solidFill>
              </a:rPr>
              <a:t>avec l'Institut national de Recherche en Sciences et Technologies pour l'Environnement et l'Agriculture (IRSTEA</a:t>
            </a:r>
            <a:r>
              <a:rPr lang="fr-FR" sz="1200" b="1" dirty="0" smtClean="0">
                <a:solidFill>
                  <a:srgbClr val="250E62"/>
                </a:solidFill>
              </a:rPr>
              <a:t>) pour le suivi du FPV</a:t>
            </a:r>
          </a:p>
          <a:p>
            <a:pPr marL="228600" indent="-228600" algn="just">
              <a:spcBef>
                <a:spcPct val="100000"/>
              </a:spcBef>
              <a:buFont typeface="+mj-lt"/>
              <a:buAutoNum type="alphaUcPeriod"/>
            </a:pPr>
            <a:r>
              <a:rPr lang="fr-FR" sz="1200" b="1" dirty="0" smtClean="0">
                <a:solidFill>
                  <a:srgbClr val="250E62"/>
                </a:solidFill>
              </a:rPr>
              <a:t>Formation </a:t>
            </a:r>
            <a:r>
              <a:rPr lang="fr-FR" sz="1200" b="1" dirty="0">
                <a:solidFill>
                  <a:srgbClr val="250E62"/>
                </a:solidFill>
              </a:rPr>
              <a:t>des personnels techniques au sein de l'hôpital et à Ngazidja. </a:t>
            </a:r>
            <a:endParaRPr lang="fr-FR" sz="1200" b="1" dirty="0" smtClean="0">
              <a:solidFill>
                <a:srgbClr val="250E62"/>
              </a:solidFill>
            </a:endParaRPr>
          </a:p>
          <a:p>
            <a:pPr marL="228600" indent="-228600" algn="just">
              <a:spcBef>
                <a:spcPct val="100000"/>
              </a:spcBef>
              <a:buFont typeface="+mj-lt"/>
              <a:buAutoNum type="alphaUcPeriod"/>
            </a:pPr>
            <a:r>
              <a:rPr lang="fr-FR" sz="1200" b="1" dirty="0" smtClean="0">
                <a:solidFill>
                  <a:srgbClr val="250E62"/>
                </a:solidFill>
              </a:rPr>
              <a:t>Organisation </a:t>
            </a:r>
            <a:r>
              <a:rPr lang="fr-FR" sz="1200" b="1" dirty="0">
                <a:solidFill>
                  <a:srgbClr val="250E62"/>
                </a:solidFill>
              </a:rPr>
              <a:t>d'un dispositif garantissant la pérennité financière de l'ouvrage et </a:t>
            </a:r>
            <a:r>
              <a:rPr lang="fr-FR" sz="1200" b="1" dirty="0" smtClean="0">
                <a:solidFill>
                  <a:srgbClr val="250E62"/>
                </a:solidFill>
              </a:rPr>
              <a:t>le paiement </a:t>
            </a:r>
            <a:r>
              <a:rPr lang="fr-FR" sz="1200" b="1" dirty="0">
                <a:solidFill>
                  <a:srgbClr val="250E62"/>
                </a:solidFill>
              </a:rPr>
              <a:t>de l'eau consommée.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932040" y="3358733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100000"/>
              </a:spcBef>
            </a:pPr>
            <a:r>
              <a:rPr lang="fr-FR" altLang="fr-FR" sz="1200" b="1" dirty="0" smtClean="0">
                <a:solidFill>
                  <a:srgbClr val="250E62"/>
                </a:solidFill>
              </a:rPr>
              <a:t>Valeur ajoutée et éléments innovants :</a:t>
            </a:r>
          </a:p>
          <a:p>
            <a:pPr marL="171450" indent="-171450" algn="just"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fr-FR" altLang="fr-FR" sz="1200" b="1" dirty="0" smtClean="0">
                <a:solidFill>
                  <a:srgbClr val="250E62"/>
                </a:solidFill>
              </a:rPr>
              <a:t>1</a:t>
            </a:r>
            <a:r>
              <a:rPr lang="fr-FR" altLang="fr-FR" sz="1200" b="1" baseline="30000" dirty="0" smtClean="0">
                <a:solidFill>
                  <a:srgbClr val="250E62"/>
                </a:solidFill>
              </a:rPr>
              <a:t>er</a:t>
            </a:r>
            <a:r>
              <a:rPr lang="fr-FR" altLang="fr-FR" sz="1200" b="1" dirty="0" smtClean="0">
                <a:solidFill>
                  <a:srgbClr val="250E62"/>
                </a:solidFill>
              </a:rPr>
              <a:t> ouvrage d’assainissement de </a:t>
            </a:r>
            <a:r>
              <a:rPr lang="fr-FR" altLang="fr-FR" sz="1200" b="1" dirty="0">
                <a:solidFill>
                  <a:srgbClr val="250E62"/>
                </a:solidFill>
              </a:rPr>
              <a:t>ce type à </a:t>
            </a:r>
            <a:r>
              <a:rPr lang="fr-FR" altLang="fr-FR" sz="1200" b="1" dirty="0" smtClean="0">
                <a:solidFill>
                  <a:srgbClr val="250E62"/>
                </a:solidFill>
              </a:rPr>
              <a:t>Ngazidja</a:t>
            </a:r>
          </a:p>
          <a:p>
            <a:pPr marL="171450" indent="-171450" algn="just"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fr-FR" altLang="fr-FR" sz="1200" b="1" dirty="0" smtClean="0">
                <a:solidFill>
                  <a:srgbClr val="250E62"/>
                </a:solidFill>
              </a:rPr>
              <a:t>Projet durable et pérenne: entretien pour un bon fonctionnement particulièrement léger</a:t>
            </a:r>
          </a:p>
          <a:p>
            <a:pPr marL="171450" indent="-171450" algn="just"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fr-FR" altLang="fr-FR" sz="1200" b="1" dirty="0" smtClean="0">
                <a:solidFill>
                  <a:srgbClr val="250E62"/>
                </a:solidFill>
              </a:rPr>
              <a:t>Réplicable: projet pilote pouvant être reproduit par d’autres</a:t>
            </a:r>
          </a:p>
        </p:txBody>
      </p:sp>
      <p:pic>
        <p:nvPicPr>
          <p:cNvPr id="9218" name="Picture 2" descr="https://noisylegrandhandball.kalisport.com/public/739/upload/images/partenaires/conseil-departemental-de-la-seine-saint-denis-bobigny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t="38609" r="3807" b="39435"/>
          <a:stretch/>
        </p:blipFill>
        <p:spPr bwMode="auto">
          <a:xfrm>
            <a:off x="341740" y="1432740"/>
            <a:ext cx="2765412" cy="65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6"/>
          <p:cNvSpPr>
            <a:spLocks noGrp="1"/>
          </p:cNvSpPr>
          <p:nvPr/>
        </p:nvSpPr>
        <p:spPr>
          <a:xfrm>
            <a:off x="7501863" y="5949280"/>
            <a:ext cx="1358771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b="1" i="0" kern="1200">
                <a:solidFill>
                  <a:srgbClr val="250E62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n-US" sz="1400" dirty="0" smtClean="0"/>
              <a:t>FICOL - 2020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1763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VOS INTERLOCUTEURS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395536" y="1397314"/>
            <a:ext cx="7920879" cy="4479957"/>
          </a:xfrm>
        </p:spPr>
        <p:txBody>
          <a:bodyPr/>
          <a:lstStyle/>
          <a:p>
            <a:r>
              <a:rPr lang="fr-FR" sz="2000" b="1" dirty="0" smtClean="0">
                <a:solidFill>
                  <a:schemeClr val="accent2"/>
                </a:solidFill>
              </a:rPr>
              <a:t>Florence Mouton </a:t>
            </a:r>
            <a:r>
              <a:rPr lang="fr-FR" sz="2000" dirty="0" smtClean="0"/>
              <a:t>: 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Ile </a:t>
            </a:r>
            <a:r>
              <a:rPr lang="fr-FR" sz="2000" dirty="0">
                <a:solidFill>
                  <a:schemeClr val="tx1"/>
                </a:solidFill>
              </a:rPr>
              <a:t>de </a:t>
            </a:r>
            <a:r>
              <a:rPr lang="fr-FR" sz="2000" dirty="0" smtClean="0">
                <a:solidFill>
                  <a:schemeClr val="tx1"/>
                </a:solidFill>
              </a:rPr>
              <a:t>France, Provence Alpes Côtes d’Azur, Corse</a:t>
            </a:r>
            <a:endParaRPr lang="fr-FR" sz="2000" dirty="0" smtClean="0">
              <a:solidFill>
                <a:schemeClr val="tx1"/>
              </a:solidFill>
            </a:endParaRPr>
          </a:p>
          <a:p>
            <a:r>
              <a:rPr lang="fr-FR" sz="2000" b="1" dirty="0" smtClean="0">
                <a:solidFill>
                  <a:schemeClr val="accent2"/>
                </a:solidFill>
              </a:rPr>
              <a:t>Benoît Léger</a:t>
            </a:r>
            <a:r>
              <a:rPr lang="fr-FR" sz="2000" dirty="0" smtClean="0">
                <a:solidFill>
                  <a:schemeClr val="accent2"/>
                </a:solidFill>
              </a:rPr>
              <a:t>: </a:t>
            </a:r>
            <a:endParaRPr lang="fr-FR" sz="2000" dirty="0" smtClean="0">
              <a:solidFill>
                <a:schemeClr val="accent2"/>
              </a:solidFill>
            </a:endParaRPr>
          </a:p>
          <a:p>
            <a:r>
              <a:rPr lang="fr-FR" sz="2000" dirty="0">
                <a:solidFill>
                  <a:schemeClr val="tx1"/>
                </a:solidFill>
              </a:rPr>
              <a:t>Grand </a:t>
            </a:r>
            <a:r>
              <a:rPr lang="fr-FR" sz="2000" dirty="0" smtClean="0">
                <a:solidFill>
                  <a:schemeClr val="tx1"/>
                </a:solidFill>
              </a:rPr>
              <a:t>Est, </a:t>
            </a:r>
            <a:r>
              <a:rPr lang="fr-FR" sz="2000" dirty="0" smtClean="0">
                <a:solidFill>
                  <a:schemeClr val="tx1"/>
                </a:solidFill>
              </a:rPr>
              <a:t>Hauts </a:t>
            </a:r>
            <a:r>
              <a:rPr lang="fr-FR" sz="2000" dirty="0">
                <a:solidFill>
                  <a:schemeClr val="tx1"/>
                </a:solidFill>
              </a:rPr>
              <a:t>de France</a:t>
            </a:r>
            <a:r>
              <a:rPr lang="fr-FR" sz="2000" dirty="0" smtClean="0">
                <a:solidFill>
                  <a:schemeClr val="tx1"/>
                </a:solidFill>
              </a:rPr>
              <a:t>, Normandie, Bretagne</a:t>
            </a:r>
          </a:p>
          <a:p>
            <a:r>
              <a:rPr lang="fr-FR" sz="2000" b="1" dirty="0" smtClean="0">
                <a:solidFill>
                  <a:schemeClr val="accent2"/>
                </a:solidFill>
              </a:rPr>
              <a:t>Catherine SIMO</a:t>
            </a:r>
            <a:r>
              <a:rPr lang="fr-FR" sz="2000" dirty="0" smtClean="0">
                <a:solidFill>
                  <a:schemeClr val="accent2"/>
                </a:solidFill>
              </a:rPr>
              <a:t>: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Auvergne-Rhône-Alpes</a:t>
            </a:r>
            <a:endParaRPr lang="fr-FR" sz="2000" dirty="0" smtClean="0">
              <a:solidFill>
                <a:schemeClr val="tx1"/>
              </a:solidFill>
            </a:endParaRPr>
          </a:p>
          <a:p>
            <a:r>
              <a:rPr lang="fr-FR" sz="2000" b="1" dirty="0">
                <a:solidFill>
                  <a:schemeClr val="accent2"/>
                </a:solidFill>
              </a:rPr>
              <a:t>Emilien AMBLAT : </a:t>
            </a:r>
          </a:p>
          <a:p>
            <a:r>
              <a:rPr lang="fr-FR" sz="2000" dirty="0">
                <a:solidFill>
                  <a:schemeClr val="tx1"/>
                </a:solidFill>
              </a:rPr>
              <a:t>Bourgogne Franche Comté, </a:t>
            </a:r>
            <a:r>
              <a:rPr lang="fr-FR" sz="2000" dirty="0" smtClean="0">
                <a:solidFill>
                  <a:schemeClr val="tx1"/>
                </a:solidFill>
              </a:rPr>
              <a:t>Centre Val-de</a:t>
            </a:r>
            <a:r>
              <a:rPr lang="fr-FR" sz="2000" dirty="0">
                <a:solidFill>
                  <a:schemeClr val="tx1"/>
                </a:solidFill>
              </a:rPr>
              <a:t>-</a:t>
            </a:r>
            <a:r>
              <a:rPr lang="fr-FR" sz="2000" dirty="0" smtClean="0">
                <a:solidFill>
                  <a:schemeClr val="tx1"/>
                </a:solidFill>
              </a:rPr>
              <a:t>Loire, </a:t>
            </a:r>
            <a:r>
              <a:rPr lang="fr-FR" sz="2000" dirty="0">
                <a:solidFill>
                  <a:schemeClr val="tx1"/>
                </a:solidFill>
              </a:rPr>
              <a:t>Nouvelle </a:t>
            </a:r>
            <a:r>
              <a:rPr lang="fr-FR" sz="2000" dirty="0" smtClean="0">
                <a:solidFill>
                  <a:schemeClr val="tx1"/>
                </a:solidFill>
              </a:rPr>
              <a:t>Aquitaine, Pays </a:t>
            </a:r>
            <a:r>
              <a:rPr lang="fr-FR" sz="2000" dirty="0">
                <a:solidFill>
                  <a:schemeClr val="tx1"/>
                </a:solidFill>
              </a:rPr>
              <a:t>de Loire, </a:t>
            </a:r>
          </a:p>
          <a:p>
            <a:r>
              <a:rPr lang="fr-FR" sz="2000" b="1" dirty="0" smtClean="0">
                <a:solidFill>
                  <a:schemeClr val="accent2"/>
                </a:solidFill>
              </a:rPr>
              <a:t>Gaëlle NARAYANASSAMY: </a:t>
            </a:r>
            <a:endParaRPr lang="fr-FR" sz="2000" b="1" dirty="0">
              <a:solidFill>
                <a:schemeClr val="accent2"/>
              </a:solidFill>
            </a:endParaRPr>
          </a:p>
          <a:p>
            <a:r>
              <a:rPr lang="fr-FR" sz="2000" dirty="0" smtClean="0">
                <a:solidFill>
                  <a:schemeClr val="tx1"/>
                </a:solidFill>
              </a:rPr>
              <a:t>Occitanie, Mayotte</a:t>
            </a:r>
            <a:r>
              <a:rPr lang="fr-FR" sz="2000" dirty="0">
                <a:solidFill>
                  <a:schemeClr val="tx1"/>
                </a:solidFill>
              </a:rPr>
              <a:t>, </a:t>
            </a:r>
            <a:r>
              <a:rPr lang="fr-FR" sz="2000" dirty="0" smtClean="0">
                <a:solidFill>
                  <a:schemeClr val="tx1"/>
                </a:solidFill>
              </a:rPr>
              <a:t>Nouvelle </a:t>
            </a:r>
            <a:r>
              <a:rPr lang="fr-FR" sz="2000" dirty="0">
                <a:solidFill>
                  <a:schemeClr val="tx1"/>
                </a:solidFill>
              </a:rPr>
              <a:t>Calédonie</a:t>
            </a:r>
            <a:r>
              <a:rPr lang="fr-FR" sz="2000" dirty="0" smtClean="0">
                <a:solidFill>
                  <a:schemeClr val="tx1"/>
                </a:solidFill>
              </a:rPr>
              <a:t>, </a:t>
            </a:r>
            <a:r>
              <a:rPr lang="fr-FR" sz="2000" dirty="0">
                <a:solidFill>
                  <a:schemeClr val="tx1"/>
                </a:solidFill>
              </a:rPr>
              <a:t>Guadeloupe, </a:t>
            </a:r>
            <a:r>
              <a:rPr lang="fr-FR" sz="2000" dirty="0" smtClean="0">
                <a:solidFill>
                  <a:schemeClr val="tx1"/>
                </a:solidFill>
              </a:rPr>
              <a:t>Guyane</a:t>
            </a:r>
            <a:r>
              <a:rPr lang="fr-FR" sz="2000" dirty="0">
                <a:solidFill>
                  <a:schemeClr val="tx1"/>
                </a:solidFill>
              </a:rPr>
              <a:t>, </a:t>
            </a:r>
            <a:r>
              <a:rPr lang="fr-FR" sz="2000" dirty="0" smtClean="0">
                <a:solidFill>
                  <a:schemeClr val="tx1"/>
                </a:solidFill>
              </a:rPr>
              <a:t>Polynésie, Martinique, </a:t>
            </a:r>
            <a:r>
              <a:rPr lang="fr-FR" sz="2000" dirty="0">
                <a:solidFill>
                  <a:schemeClr val="tx1"/>
                </a:solidFill>
              </a:rPr>
              <a:t>Réunion </a:t>
            </a:r>
          </a:p>
          <a:p>
            <a:endParaRPr lang="fr-FR" sz="2000" dirty="0">
              <a:solidFill>
                <a:schemeClr val="tx1"/>
              </a:solidFill>
            </a:endParaRPr>
          </a:p>
          <a:p>
            <a:endParaRPr lang="fr-FR" sz="2000" dirty="0">
              <a:solidFill>
                <a:schemeClr val="tx1"/>
              </a:solidFill>
            </a:endParaRPr>
          </a:p>
          <a:p>
            <a:endParaRPr lang="fr-FR" sz="2000" dirty="0">
              <a:solidFill>
                <a:schemeClr val="tx1"/>
              </a:solidFill>
            </a:endParaRPr>
          </a:p>
          <a:p>
            <a:endParaRPr lang="fr-FR" sz="2000" dirty="0">
              <a:solidFill>
                <a:schemeClr val="tx1"/>
              </a:solidFill>
            </a:endParaRPr>
          </a:p>
          <a:p>
            <a:endParaRPr lang="fr-FR" sz="2000" i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14093"/>
            <a:ext cx="2901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46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2276872"/>
            <a:ext cx="72007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1C0E5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</a:t>
            </a:r>
            <a:r>
              <a:rPr lang="en-US" sz="3200" b="1" dirty="0" smtClean="0">
                <a:solidFill>
                  <a:srgbClr val="1C0E5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savoir plus sur la FICOL :</a:t>
            </a:r>
          </a:p>
          <a:p>
            <a:pPr algn="ctr"/>
            <a:endParaRPr lang="en-US" sz="3200" b="1" dirty="0" smtClean="0">
              <a:solidFill>
                <a:srgbClr val="1C0E5D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1C0E5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https://www.afd.fr/fr/la-ficol-un-tremplin-pour-laction-exterieure-des-territoires-francais</a:t>
            </a:r>
          </a:p>
        </p:txBody>
      </p:sp>
    </p:spTree>
    <p:extLst>
      <p:ext uri="{BB962C8B-B14F-4D97-AF65-F5344CB8AC3E}">
        <p14:creationId xmlns:p14="http://schemas.microsoft.com/office/powerpoint/2010/main" val="366774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/>
            <a:r>
              <a:rPr lang="en-US" smtClean="0"/>
              <a:t>UN MONDE EN COMMUN</a:t>
            </a:r>
            <a:endParaRPr lang="en-US" dirty="0" smtClean="0"/>
          </a:p>
        </p:txBody>
      </p:sp>
      <p:sp>
        <p:nvSpPr>
          <p:cNvPr id="30" name="Espace réservé du contenu 7"/>
          <p:cNvSpPr>
            <a:spLocks noGrp="1"/>
          </p:cNvSpPr>
          <p:nvPr>
            <p:ph idx="4294967295"/>
          </p:nvPr>
        </p:nvSpPr>
        <p:spPr>
          <a:xfrm>
            <a:off x="336885" y="1735978"/>
            <a:ext cx="8484181" cy="1098806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fr-FR" sz="2000" b="1" dirty="0"/>
              <a:t>Accompagner la réalisation des objectifs de développement durable, tout en soutenant le rayonnement de la France et de ses territoires</a:t>
            </a:r>
          </a:p>
        </p:txBody>
      </p:sp>
      <p:grpSp>
        <p:nvGrpSpPr>
          <p:cNvPr id="37" name="Groupe 36"/>
          <p:cNvGrpSpPr/>
          <p:nvPr/>
        </p:nvGrpSpPr>
        <p:grpSpPr>
          <a:xfrm>
            <a:off x="5868144" y="3933056"/>
            <a:ext cx="1656184" cy="1224136"/>
            <a:chOff x="1558358" y="3545215"/>
            <a:chExt cx="1069425" cy="791092"/>
          </a:xfrm>
        </p:grpSpPr>
        <p:pic>
          <p:nvPicPr>
            <p:cNvPr id="38" name="Picture 3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8358" y="3545215"/>
              <a:ext cx="1069425" cy="79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Ellipse 38"/>
            <p:cNvSpPr/>
            <p:nvPr/>
          </p:nvSpPr>
          <p:spPr>
            <a:xfrm>
              <a:off x="1699054" y="3603553"/>
              <a:ext cx="760497" cy="73275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26" name="Picture 2" descr="C:\Users\lerouxd\Desktop\PREZ CIT\SDG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66" y="3953338"/>
            <a:ext cx="1501982" cy="134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itre 1"/>
          <p:cNvSpPr txBox="1">
            <a:spLocks/>
          </p:cNvSpPr>
          <p:nvPr/>
        </p:nvSpPr>
        <p:spPr>
          <a:xfrm>
            <a:off x="1406424" y="548680"/>
            <a:ext cx="7696955" cy="56207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Stratégie - AECT</a:t>
            </a:r>
            <a:endParaRPr lang="fr-FR" dirty="0"/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417149" y="836712"/>
            <a:ext cx="6862851" cy="576411"/>
          </a:xfrm>
        </p:spPr>
        <p:txBody>
          <a:bodyPr/>
          <a:lstStyle/>
          <a:p>
            <a:r>
              <a:rPr lang="fr-FR" dirty="0" smtClean="0"/>
              <a:t>Finalité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557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79992" y="6381328"/>
            <a:ext cx="3080440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406424" y="548680"/>
            <a:ext cx="7942329" cy="562074"/>
          </a:xfrm>
        </p:spPr>
        <p:txBody>
          <a:bodyPr/>
          <a:lstStyle/>
          <a:p>
            <a:r>
              <a:rPr lang="fr-FR" dirty="0" smtClean="0"/>
              <a:t>Stratégie - AECT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3593423" y="2492896"/>
            <a:ext cx="2202713" cy="1621971"/>
            <a:chOff x="3377399" y="2548782"/>
            <a:chExt cx="2202713" cy="1621971"/>
          </a:xfrm>
        </p:grpSpPr>
        <p:grpSp>
          <p:nvGrpSpPr>
            <p:cNvPr id="15" name="Groupe 14"/>
            <p:cNvGrpSpPr/>
            <p:nvPr/>
          </p:nvGrpSpPr>
          <p:grpSpPr>
            <a:xfrm>
              <a:off x="3419872" y="2708920"/>
              <a:ext cx="2160240" cy="1080000"/>
              <a:chOff x="3367479" y="2852936"/>
              <a:chExt cx="2160240" cy="1080000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3871535" y="2852936"/>
                <a:ext cx="1080000" cy="1080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3367479" y="3088391"/>
                <a:ext cx="21602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fr-FR" sz="1400" spc="3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9" name="Picture 12" descr="fleche rouge.png"/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51918">
              <a:off x="4787124" y="2491682"/>
              <a:ext cx="492992" cy="607192"/>
            </a:xfrm>
            <a:prstGeom prst="rect">
              <a:avLst/>
            </a:prstGeom>
          </p:spPr>
        </p:pic>
        <p:pic>
          <p:nvPicPr>
            <p:cNvPr id="40" name="Picture 13" descr="fleche bleu.png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13017">
              <a:off x="3429018" y="3063118"/>
              <a:ext cx="423233" cy="526471"/>
            </a:xfrm>
            <a:prstGeom prst="rect">
              <a:avLst/>
            </a:prstGeom>
          </p:spPr>
        </p:pic>
        <p:pic>
          <p:nvPicPr>
            <p:cNvPr id="41" name="Picture 13" descr="fleche bleu.png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49374">
              <a:off x="4605024" y="3644282"/>
              <a:ext cx="423233" cy="526471"/>
            </a:xfrm>
            <a:prstGeom prst="rect">
              <a:avLst/>
            </a:prstGeom>
          </p:spPr>
        </p:pic>
      </p:grpSp>
      <p:grpSp>
        <p:nvGrpSpPr>
          <p:cNvPr id="3" name="Groupe 2"/>
          <p:cNvGrpSpPr/>
          <p:nvPr/>
        </p:nvGrpSpPr>
        <p:grpSpPr>
          <a:xfrm>
            <a:off x="3851920" y="387086"/>
            <a:ext cx="4279600" cy="2609866"/>
            <a:chOff x="-787720" y="2403310"/>
            <a:chExt cx="4279600" cy="2609866"/>
          </a:xfrm>
        </p:grpSpPr>
        <p:grpSp>
          <p:nvGrpSpPr>
            <p:cNvPr id="2" name="Groupe 1"/>
            <p:cNvGrpSpPr/>
            <p:nvPr/>
          </p:nvGrpSpPr>
          <p:grpSpPr>
            <a:xfrm>
              <a:off x="767794" y="2403310"/>
              <a:ext cx="2724086" cy="2609866"/>
              <a:chOff x="747001" y="1985315"/>
              <a:chExt cx="2724086" cy="2609866"/>
            </a:xfrm>
          </p:grpSpPr>
          <p:pic>
            <p:nvPicPr>
              <p:cNvPr id="22" name="Picture 4" descr="anneau bleu.png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934" t="18194" r="17126" b="17672"/>
              <a:stretch/>
            </p:blipFill>
            <p:spPr>
              <a:xfrm>
                <a:off x="747001" y="1985315"/>
                <a:ext cx="2724086" cy="2609866"/>
              </a:xfrm>
              <a:prstGeom prst="rect">
                <a:avLst/>
              </a:prstGeom>
            </p:spPr>
          </p:pic>
          <p:sp>
            <p:nvSpPr>
              <p:cNvPr id="25" name="ZoneTexte 24"/>
              <p:cNvSpPr txBox="1"/>
              <p:nvPr/>
            </p:nvSpPr>
            <p:spPr>
              <a:xfrm>
                <a:off x="963025" y="2879183"/>
                <a:ext cx="21602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spc="-50" dirty="0" smtClean="0"/>
                  <a:t>Financer</a:t>
                </a:r>
                <a:br>
                  <a:rPr lang="fr-FR" sz="2000" spc="-50" dirty="0" smtClean="0"/>
                </a:br>
                <a:r>
                  <a:rPr lang="fr-FR" sz="2000" spc="-50" dirty="0" smtClean="0"/>
                  <a:t>l’AECT</a:t>
                </a:r>
                <a:endParaRPr lang="fr-FR" sz="1100" spc="300" dirty="0"/>
              </a:p>
            </p:txBody>
          </p:sp>
        </p:grp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EF124060-47B4-4EA0-B02E-F04230D1D664}"/>
                </a:ext>
              </a:extLst>
            </p:cNvPr>
            <p:cNvCxnSpPr>
              <a:cxnSpLocks/>
            </p:cNvCxnSpPr>
            <p:nvPr/>
          </p:nvCxnSpPr>
          <p:spPr>
            <a:xfrm>
              <a:off x="-787720" y="2953730"/>
              <a:ext cx="0" cy="97881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69A38405-4B74-4D81-9CFC-7DE297D848DA}"/>
                </a:ext>
              </a:extLst>
            </p:cNvPr>
            <p:cNvSpPr txBox="1"/>
            <p:nvPr/>
          </p:nvSpPr>
          <p:spPr>
            <a:xfrm>
              <a:off x="-769500" y="3379243"/>
              <a:ext cx="1891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250E62"/>
                  </a:solidFill>
                </a:rPr>
                <a:t>Co-financements</a:t>
              </a:r>
              <a:endParaRPr lang="fr-FR" sz="1600" dirty="0">
                <a:solidFill>
                  <a:srgbClr val="250E62"/>
                </a:solidFill>
              </a:endParaRP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403D4C8E-062A-4009-AA0B-26808D2F0447}"/>
                </a:ext>
              </a:extLst>
            </p:cNvPr>
            <p:cNvSpPr txBox="1"/>
            <p:nvPr/>
          </p:nvSpPr>
          <p:spPr>
            <a:xfrm>
              <a:off x="-769500" y="2947195"/>
              <a:ext cx="35283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250E62"/>
                  </a:solidFill>
                </a:rPr>
                <a:t>FICOL</a:t>
              </a:r>
              <a:endParaRPr lang="fr-FR" sz="1400" dirty="0">
                <a:solidFill>
                  <a:srgbClr val="250E62"/>
                </a:solidFill>
              </a:endParaRPr>
            </a:p>
          </p:txBody>
        </p:sp>
      </p:grpSp>
      <p:sp>
        <p:nvSpPr>
          <p:cNvPr id="59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417149" y="836712"/>
            <a:ext cx="6862851" cy="576411"/>
          </a:xfrm>
        </p:spPr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-88280" y="1956553"/>
            <a:ext cx="4336384" cy="4303519"/>
            <a:chOff x="4968307" y="707060"/>
            <a:chExt cx="4336384" cy="4303519"/>
          </a:xfrm>
        </p:grpSpPr>
        <p:grpSp>
          <p:nvGrpSpPr>
            <p:cNvPr id="5" name="Groupe 4"/>
            <p:cNvGrpSpPr/>
            <p:nvPr/>
          </p:nvGrpSpPr>
          <p:grpSpPr>
            <a:xfrm>
              <a:off x="4968307" y="707060"/>
              <a:ext cx="4336384" cy="2739600"/>
              <a:chOff x="4963376" y="1404709"/>
              <a:chExt cx="4336384" cy="2739600"/>
            </a:xfrm>
          </p:grpSpPr>
          <p:pic>
            <p:nvPicPr>
              <p:cNvPr id="24" name="Picture 3" descr="anneau rouge.png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554" b="18270"/>
              <a:stretch/>
            </p:blipFill>
            <p:spPr>
              <a:xfrm>
                <a:off x="4963376" y="1404709"/>
                <a:ext cx="4336384" cy="2739600"/>
              </a:xfrm>
              <a:prstGeom prst="rect">
                <a:avLst/>
              </a:prstGeom>
            </p:spPr>
          </p:pic>
          <p:sp>
            <p:nvSpPr>
              <p:cNvPr id="21" name="ZoneTexte 20"/>
              <p:cNvSpPr txBox="1"/>
              <p:nvPr/>
            </p:nvSpPr>
            <p:spPr>
              <a:xfrm>
                <a:off x="6059400" y="2163405"/>
                <a:ext cx="2160240" cy="969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900" dirty="0" smtClean="0">
                    <a:solidFill>
                      <a:schemeClr val="accent2"/>
                    </a:solidFill>
                  </a:rPr>
                  <a:t>Renforcer le dialogue stratégique</a:t>
                </a:r>
                <a:endParaRPr lang="fr-FR" sz="1900" spc="300" dirty="0">
                  <a:solidFill>
                    <a:schemeClr val="accent2"/>
                  </a:solidFill>
                </a:endParaRPr>
              </a:p>
            </p:txBody>
          </p:sp>
        </p:grp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530783EF-5B58-49AD-BB1F-6BE910900A92}"/>
                </a:ext>
              </a:extLst>
            </p:cNvPr>
            <p:cNvCxnSpPr>
              <a:cxnSpLocks/>
            </p:cNvCxnSpPr>
            <p:nvPr/>
          </p:nvCxnSpPr>
          <p:spPr>
            <a:xfrm>
              <a:off x="5449356" y="3462927"/>
              <a:ext cx="0" cy="152008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78637592-5573-4262-8639-D36737EE4B21}"/>
                </a:ext>
              </a:extLst>
            </p:cNvPr>
            <p:cNvSpPr txBox="1"/>
            <p:nvPr/>
          </p:nvSpPr>
          <p:spPr>
            <a:xfrm>
              <a:off x="5524131" y="3983303"/>
              <a:ext cx="244550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fr-FR" sz="1400" dirty="0">
                  <a:solidFill>
                    <a:srgbClr val="C00000"/>
                  </a:solidFill>
                </a:rPr>
                <a:t>Améliorer la capacité de détection des projets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C18E1DD3-D2AD-4A29-A995-1B34B43C85A0}"/>
                </a:ext>
              </a:extLst>
            </p:cNvPr>
            <p:cNvSpPr txBox="1"/>
            <p:nvPr/>
          </p:nvSpPr>
          <p:spPr>
            <a:xfrm>
              <a:off x="5524131" y="4487359"/>
              <a:ext cx="24455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C00000"/>
                  </a:solidFill>
                </a:rPr>
                <a:t>Dialogue autour de l’Aide au développement</a:t>
              </a:r>
              <a:endParaRPr lang="fr-FR" sz="1400" dirty="0">
                <a:solidFill>
                  <a:srgbClr val="C00000"/>
                </a:solidFill>
              </a:endParaRP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7E6C74BF-FE57-47D9-92C6-4D7FC51DC191}"/>
                </a:ext>
              </a:extLst>
            </p:cNvPr>
            <p:cNvSpPr txBox="1"/>
            <p:nvPr/>
          </p:nvSpPr>
          <p:spPr>
            <a:xfrm>
              <a:off x="5507965" y="3462927"/>
              <a:ext cx="246064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fr-FR" sz="1400" dirty="0">
                  <a:solidFill>
                    <a:srgbClr val="C00000"/>
                  </a:solidFill>
                </a:rPr>
                <a:t>Connaissance savoir-faire français</a:t>
              </a:r>
              <a:endParaRPr lang="fr-FR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4068224" y="4046610"/>
            <a:ext cx="6264417" cy="2520000"/>
            <a:chOff x="4068224" y="4046610"/>
            <a:chExt cx="6264417" cy="2520000"/>
          </a:xfrm>
        </p:grpSpPr>
        <p:grpSp>
          <p:nvGrpSpPr>
            <p:cNvPr id="11" name="Groupe 10"/>
            <p:cNvGrpSpPr/>
            <p:nvPr/>
          </p:nvGrpSpPr>
          <p:grpSpPr>
            <a:xfrm>
              <a:off x="4068224" y="4046610"/>
              <a:ext cx="2520000" cy="2520000"/>
              <a:chOff x="6115108" y="4158487"/>
              <a:chExt cx="2520000" cy="2520000"/>
            </a:xfrm>
          </p:grpSpPr>
          <p:sp>
            <p:nvSpPr>
              <p:cNvPr id="6" name="Ellipse 5"/>
              <p:cNvSpPr/>
              <p:nvPr/>
            </p:nvSpPr>
            <p:spPr>
              <a:xfrm rot="5400000">
                <a:off x="6115108" y="4158487"/>
                <a:ext cx="2520000" cy="2520000"/>
              </a:xfrm>
              <a:prstGeom prst="ellipse">
                <a:avLst/>
              </a:prstGeom>
              <a:gradFill flip="none" rotWithShape="1">
                <a:gsLst>
                  <a:gs pos="19000">
                    <a:srgbClr val="339966">
                      <a:shade val="30000"/>
                      <a:satMod val="115000"/>
                    </a:srgbClr>
                  </a:gs>
                  <a:gs pos="48000">
                    <a:srgbClr val="339966">
                      <a:shade val="67500"/>
                      <a:satMod val="115000"/>
                      <a:lumMod val="87000"/>
                      <a:lumOff val="13000"/>
                    </a:srgbClr>
                  </a:gs>
                  <a:gs pos="100000">
                    <a:srgbClr val="339966">
                      <a:shade val="100000"/>
                      <a:satMod val="115000"/>
                      <a:lumMod val="22000"/>
                      <a:lumOff val="78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Ellipse 9"/>
              <p:cNvSpPr/>
              <p:nvPr/>
            </p:nvSpPr>
            <p:spPr>
              <a:xfrm>
                <a:off x="6474868" y="4476981"/>
                <a:ext cx="1800000" cy="1800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6294988" y="4921803"/>
                <a:ext cx="216024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rgbClr val="006600"/>
                    </a:solidFill>
                  </a:rPr>
                  <a:t>Promouvoir l’approche territoriale</a:t>
                </a:r>
                <a:endParaRPr lang="fr-FR" spc="300" dirty="0">
                  <a:solidFill>
                    <a:srgbClr val="006600"/>
                  </a:solidFill>
                </a:endParaRPr>
              </a:p>
            </p:txBody>
          </p:sp>
        </p:grp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530783EF-5B58-49AD-BB1F-6BE910900A92}"/>
                </a:ext>
              </a:extLst>
            </p:cNvPr>
            <p:cNvCxnSpPr>
              <a:cxnSpLocks/>
            </p:cNvCxnSpPr>
            <p:nvPr/>
          </p:nvCxnSpPr>
          <p:spPr>
            <a:xfrm>
              <a:off x="6709122" y="4192261"/>
              <a:ext cx="23118" cy="2057390"/>
            </a:xfrm>
            <a:prstGeom prst="line">
              <a:avLst/>
            </a:prstGeom>
            <a:ln>
              <a:solidFill>
                <a:srgbClr val="155C3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78637592-5573-4262-8639-D36737EE4B21}"/>
                </a:ext>
              </a:extLst>
            </p:cNvPr>
            <p:cNvSpPr txBox="1"/>
            <p:nvPr/>
          </p:nvSpPr>
          <p:spPr>
            <a:xfrm>
              <a:off x="6804248" y="5088524"/>
              <a:ext cx="216024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fr-FR" sz="1400" dirty="0" smtClean="0">
                  <a:solidFill>
                    <a:srgbClr val="006600"/>
                  </a:solidFill>
                </a:rPr>
                <a:t>Production de connaissance</a:t>
              </a:r>
              <a:endParaRPr lang="fr-FR" sz="1400" dirty="0">
                <a:solidFill>
                  <a:srgbClr val="006600"/>
                </a:solidFill>
              </a:endParaRP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7E6C74BF-FE57-47D9-92C6-4D7FC51DC191}"/>
                </a:ext>
              </a:extLst>
            </p:cNvPr>
            <p:cNvSpPr txBox="1"/>
            <p:nvPr/>
          </p:nvSpPr>
          <p:spPr>
            <a:xfrm>
              <a:off x="6804248" y="4566956"/>
              <a:ext cx="205445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fr-FR" sz="1400" dirty="0" smtClean="0">
                  <a:solidFill>
                    <a:srgbClr val="006600"/>
                  </a:solidFill>
                </a:rPr>
                <a:t>Mobilisation de l’expertise  </a:t>
              </a:r>
              <a:endParaRPr lang="fr-FR" sz="1400" dirty="0">
                <a:solidFill>
                  <a:srgbClr val="006600"/>
                </a:solidFill>
              </a:endParaRP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78637592-5573-4262-8639-D36737EE4B21}"/>
                </a:ext>
              </a:extLst>
            </p:cNvPr>
            <p:cNvSpPr txBox="1"/>
            <p:nvPr/>
          </p:nvSpPr>
          <p:spPr>
            <a:xfrm>
              <a:off x="6804248" y="5589240"/>
              <a:ext cx="3528393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fr-FR" sz="1400" dirty="0" smtClean="0">
                  <a:solidFill>
                    <a:srgbClr val="006600"/>
                  </a:solidFill>
                </a:rPr>
                <a:t>Equipe dédiée</a:t>
              </a:r>
              <a:endParaRPr lang="fr-FR" sz="1400" dirty="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991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/>
            <a:r>
              <a:rPr lang="en-US" dirty="0" smtClean="0"/>
              <a:t>UN MONDE EN COMMUN</a:t>
            </a:r>
          </a:p>
        </p:txBody>
      </p:sp>
      <p:sp>
        <p:nvSpPr>
          <p:cNvPr id="54" name="Titre 1"/>
          <p:cNvSpPr txBox="1">
            <a:spLocks/>
          </p:cNvSpPr>
          <p:nvPr/>
        </p:nvSpPr>
        <p:spPr>
          <a:xfrm>
            <a:off x="1406424" y="548680"/>
            <a:ext cx="7696955" cy="56207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FICOL</a:t>
            </a:r>
            <a:endParaRPr lang="fr-FR" dirty="0"/>
          </a:p>
        </p:txBody>
      </p:sp>
      <p:pic>
        <p:nvPicPr>
          <p:cNvPr id="11" name="Picture 12" descr="fleche rou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3528" y="1724516"/>
            <a:ext cx="529200" cy="529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43608" y="1412776"/>
            <a:ext cx="744728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b="1" dirty="0" smtClean="0"/>
          </a:p>
          <a:p>
            <a:r>
              <a:rPr lang="fr-FR" altLang="fr-FR" sz="2000" b="1" dirty="0" smtClean="0"/>
              <a:t>Un outil au </a:t>
            </a:r>
            <a:r>
              <a:rPr lang="fr-FR" altLang="fr-FR" sz="2000" b="1" dirty="0"/>
              <a:t>service </a:t>
            </a:r>
            <a:r>
              <a:rPr lang="fr-FR" altLang="fr-FR" sz="2000" b="1" dirty="0" smtClean="0"/>
              <a:t>des</a:t>
            </a:r>
            <a:r>
              <a:rPr lang="fr-FR" altLang="fr-FR" sz="2000" b="1" dirty="0"/>
              <a:t> Objectifs de développement durable </a:t>
            </a:r>
            <a:r>
              <a:rPr lang="fr-FR" altLang="fr-FR" sz="2000" b="1" dirty="0" smtClean="0"/>
              <a:t>et </a:t>
            </a:r>
            <a:r>
              <a:rPr lang="fr-FR" altLang="fr-FR" sz="2000" b="1" dirty="0"/>
              <a:t>de l’internationalisation des territoires 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lang="fr-FR" altLang="fr-FR" sz="2000" b="1" dirty="0"/>
          </a:p>
          <a:p>
            <a:r>
              <a:rPr lang="fr-FR" altLang="fr-FR" sz="2000" b="1" dirty="0"/>
              <a:t>Un outil pour financer </a:t>
            </a:r>
            <a:r>
              <a:rPr lang="fr-FR" altLang="fr-FR" sz="2000" b="1" dirty="0" smtClean="0"/>
              <a:t>les</a:t>
            </a:r>
            <a:r>
              <a:rPr lang="fr-FR" altLang="fr-FR" sz="2000" b="1" dirty="0"/>
              <a:t> </a:t>
            </a:r>
            <a:r>
              <a:rPr lang="fr-FR" altLang="fr-FR" sz="2000" b="1" dirty="0">
                <a:solidFill>
                  <a:srgbClr val="FF0000"/>
                </a:solidFill>
              </a:rPr>
              <a:t>initiatives</a:t>
            </a:r>
            <a:r>
              <a:rPr lang="fr-FR" altLang="fr-FR" sz="2000" b="1" dirty="0"/>
              <a:t> </a:t>
            </a:r>
            <a:r>
              <a:rPr lang="fr-FR" altLang="fr-FR" sz="2000" b="1" dirty="0" smtClean="0"/>
              <a:t>des </a:t>
            </a:r>
            <a:r>
              <a:rPr lang="fr-FR" altLang="fr-FR" sz="2000" b="1" dirty="0"/>
              <a:t>collectivités françaises, dans les pays d’intervention de l’AFD 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lang="fr-FR" altLang="fr-FR" sz="2000" b="1" dirty="0"/>
          </a:p>
          <a:p>
            <a:r>
              <a:rPr lang="fr-FR" altLang="fr-FR" sz="2000" b="1" dirty="0" smtClean="0"/>
              <a:t>Un outil pour accompagner </a:t>
            </a:r>
            <a:r>
              <a:rPr lang="fr-FR" altLang="fr-FR" sz="2000" b="1" dirty="0"/>
              <a:t>les évolutions de </a:t>
            </a:r>
            <a:r>
              <a:rPr lang="fr-FR" altLang="fr-FR" sz="2000" b="1" dirty="0" smtClean="0"/>
              <a:t>l’AECT (diversification sectorielles et géographiques)</a:t>
            </a:r>
          </a:p>
          <a:p>
            <a:endParaRPr lang="fr-FR" altLang="fr-FR" sz="2000" b="1" dirty="0" smtClean="0"/>
          </a:p>
          <a:p>
            <a:endParaRPr lang="fr-FR" altLang="fr-FR" sz="2000" b="1" dirty="0" smtClean="0"/>
          </a:p>
          <a:p>
            <a:r>
              <a:rPr lang="fr-FR" sz="2000" b="1" dirty="0" smtClean="0"/>
              <a:t>Une </a:t>
            </a:r>
            <a:r>
              <a:rPr lang="fr-FR" sz="2000" b="1" dirty="0"/>
              <a:t>opportunité de dialogue entre les territoires et </a:t>
            </a:r>
            <a:r>
              <a:rPr lang="fr-FR" sz="2000" b="1" dirty="0" smtClean="0"/>
              <a:t>l’AFD</a:t>
            </a:r>
            <a:endParaRPr lang="fr-FR" altLang="fr-FR" sz="2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altLang="fr-FR" sz="2000" dirty="0"/>
          </a:p>
          <a:p>
            <a:endParaRPr lang="fr-FR" sz="2000" b="1" dirty="0"/>
          </a:p>
          <a:p>
            <a:endParaRPr lang="fr-FR" sz="2000" b="1" dirty="0"/>
          </a:p>
        </p:txBody>
      </p:sp>
      <p:pic>
        <p:nvPicPr>
          <p:cNvPr id="13" name="Picture 13" descr="fleche bleu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3529" y="2685764"/>
            <a:ext cx="528273" cy="528273"/>
          </a:xfrm>
          <a:prstGeom prst="rect">
            <a:avLst/>
          </a:prstGeom>
        </p:spPr>
      </p:pic>
      <p:sp>
        <p:nvSpPr>
          <p:cNvPr id="14" name="Espace réservé du contenu 7"/>
          <p:cNvSpPr txBox="1">
            <a:spLocks/>
          </p:cNvSpPr>
          <p:nvPr/>
        </p:nvSpPr>
        <p:spPr>
          <a:xfrm>
            <a:off x="1307282" y="3968226"/>
            <a:ext cx="7704856" cy="82892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fr-FR" sz="180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417149" y="836712"/>
            <a:ext cx="6862851" cy="576411"/>
          </a:xfrm>
        </p:spPr>
        <p:txBody>
          <a:bodyPr/>
          <a:lstStyle/>
          <a:p>
            <a:r>
              <a:rPr lang="fr-FR" dirty="0" smtClean="0"/>
              <a:t>Objectifs globaux</a:t>
            </a:r>
            <a:endParaRPr lang="fr-FR" dirty="0"/>
          </a:p>
        </p:txBody>
      </p:sp>
      <p:pic>
        <p:nvPicPr>
          <p:cNvPr id="15" name="Picture 12" descr="fleche rou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3529" y="3703626"/>
            <a:ext cx="529200" cy="529200"/>
          </a:xfrm>
          <a:prstGeom prst="rect">
            <a:avLst/>
          </a:prstGeom>
        </p:spPr>
      </p:pic>
      <p:pic>
        <p:nvPicPr>
          <p:cNvPr id="16" name="Picture 13" descr="fleche bleu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3529" y="4653136"/>
            <a:ext cx="528273" cy="52827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657219"/>
            <a:ext cx="1007287" cy="90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80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/>
            <a:r>
              <a:rPr lang="en-US" dirty="0" smtClean="0"/>
              <a:t>UN MONDE EN COMMUN</a:t>
            </a:r>
          </a:p>
        </p:txBody>
      </p:sp>
      <p:sp>
        <p:nvSpPr>
          <p:cNvPr id="54" name="Titre 1"/>
          <p:cNvSpPr txBox="1">
            <a:spLocks/>
          </p:cNvSpPr>
          <p:nvPr/>
        </p:nvSpPr>
        <p:spPr>
          <a:xfrm>
            <a:off x="1406424" y="548680"/>
            <a:ext cx="7696955" cy="56207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FICOL</a:t>
            </a:r>
            <a:endParaRPr lang="fr-FR" dirty="0"/>
          </a:p>
        </p:txBody>
      </p:sp>
      <p:sp>
        <p:nvSpPr>
          <p:cNvPr id="14" name="Espace réservé du contenu 7"/>
          <p:cNvSpPr txBox="1">
            <a:spLocks/>
          </p:cNvSpPr>
          <p:nvPr/>
        </p:nvSpPr>
        <p:spPr>
          <a:xfrm>
            <a:off x="1307282" y="3968226"/>
            <a:ext cx="7704856" cy="82892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fr-FR" sz="180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417149" y="836712"/>
            <a:ext cx="6862851" cy="576411"/>
          </a:xfrm>
        </p:spPr>
        <p:txBody>
          <a:bodyPr/>
          <a:lstStyle/>
          <a:p>
            <a:r>
              <a:rPr lang="fr-FR" dirty="0" smtClean="0"/>
              <a:t>Critères de sélection des projets</a:t>
            </a:r>
            <a:endParaRPr lang="fr-FR" dirty="0"/>
          </a:p>
        </p:txBody>
      </p:sp>
      <p:pic>
        <p:nvPicPr>
          <p:cNvPr id="8" name="Picture 12" descr="fleche rou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45662" y="1844824"/>
            <a:ext cx="529200" cy="529200"/>
          </a:xfrm>
          <a:prstGeom prst="rect">
            <a:avLst/>
          </a:prstGeom>
        </p:spPr>
      </p:pic>
      <p:pic>
        <p:nvPicPr>
          <p:cNvPr id="11" name="Picture 12" descr="fleche rou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45662" y="4382689"/>
            <a:ext cx="529200" cy="5292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372200" y="1640877"/>
            <a:ext cx="23297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eau &amp; assainissement</a:t>
            </a:r>
            <a:r>
              <a:rPr lang="fr-FR" dirty="0"/>
              <a:t> </a:t>
            </a:r>
            <a:r>
              <a:rPr lang="fr-FR" dirty="0" smtClean="0"/>
              <a:t>: la mobilisation de dispositif « 1% solidaire » et un co-financement </a:t>
            </a:r>
            <a:r>
              <a:rPr lang="fr-FR" dirty="0"/>
              <a:t>d’une agence de l’eau </a:t>
            </a:r>
            <a:r>
              <a:rPr lang="fr-FR" dirty="0" smtClean="0"/>
              <a:t>sont un plus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300192" y="431172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</a:t>
            </a:r>
            <a:r>
              <a:rPr lang="fr-FR" u="sng" dirty="0" smtClean="0"/>
              <a:t>zone rouge</a:t>
            </a:r>
            <a:r>
              <a:rPr lang="fr-FR" dirty="0" smtClean="0"/>
              <a:t> au sens du MEAE : pas de financement d’investissement</a:t>
            </a:r>
            <a:endParaRPr lang="fr-F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89" y="1556792"/>
            <a:ext cx="5602633" cy="416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1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MODE OPERATOIRE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539552" y="1484784"/>
            <a:ext cx="7920880" cy="4536504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La </a:t>
            </a:r>
            <a:r>
              <a:rPr lang="fr-FR" dirty="0" smtClean="0"/>
              <a:t>convention </a:t>
            </a:r>
            <a:r>
              <a:rPr lang="fr-FR" dirty="0"/>
              <a:t>de financement est </a:t>
            </a:r>
            <a:r>
              <a:rPr lang="fr-FR" dirty="0" smtClean="0"/>
              <a:t>signée </a:t>
            </a:r>
            <a:r>
              <a:rPr lang="fr-FR" dirty="0"/>
              <a:t>entre </a:t>
            </a:r>
            <a:r>
              <a:rPr lang="fr-FR" dirty="0">
                <a:solidFill>
                  <a:schemeClr val="accent2"/>
                </a:solidFill>
              </a:rPr>
              <a:t>l’AFD et la collectivité </a:t>
            </a:r>
            <a:r>
              <a:rPr lang="fr-FR" dirty="0" smtClean="0">
                <a:solidFill>
                  <a:schemeClr val="accent2"/>
                </a:solidFill>
              </a:rPr>
              <a:t>française</a:t>
            </a:r>
            <a:r>
              <a:rPr lang="fr-FR" dirty="0" smtClean="0"/>
              <a:t>, responsable </a:t>
            </a:r>
            <a:r>
              <a:rPr lang="fr-FR" dirty="0"/>
              <a:t>auprès de l’AFD </a:t>
            </a:r>
            <a:r>
              <a:rPr lang="fr-FR" dirty="0" smtClean="0"/>
              <a:t>de l’exécution du projet et du suivi financier</a:t>
            </a:r>
          </a:p>
          <a:p>
            <a:pPr algn="just"/>
            <a:endParaRPr lang="fr-F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La collectivité </a:t>
            </a:r>
            <a:r>
              <a:rPr lang="fr-FR" dirty="0" smtClean="0"/>
              <a:t>française peut </a:t>
            </a:r>
            <a:r>
              <a:rPr lang="fr-FR" dirty="0">
                <a:solidFill>
                  <a:schemeClr val="accent2"/>
                </a:solidFill>
              </a:rPr>
              <a:t>rétrocéder </a:t>
            </a:r>
            <a:r>
              <a:rPr lang="fr-FR" dirty="0"/>
              <a:t>tout ou partie de la subvention à son partenaire de </a:t>
            </a:r>
            <a:r>
              <a:rPr lang="fr-FR" dirty="0" smtClean="0"/>
              <a:t>coopération </a:t>
            </a:r>
          </a:p>
          <a:p>
            <a:pPr algn="just"/>
            <a:endParaRPr lang="fr-FR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2"/>
                </a:solidFill>
              </a:rPr>
              <a:t>La collectivité étrangère est </a:t>
            </a:r>
            <a:r>
              <a:rPr lang="fr-FR" u="sng" dirty="0">
                <a:solidFill>
                  <a:schemeClr val="accent2"/>
                </a:solidFill>
              </a:rPr>
              <a:t>maître d’ouvrage</a:t>
            </a:r>
            <a:r>
              <a:rPr lang="fr-FR" dirty="0">
                <a:solidFill>
                  <a:schemeClr val="accent2"/>
                </a:solidFill>
              </a:rPr>
              <a:t> du projet et propriétaire des investissements réalisés </a:t>
            </a:r>
            <a:r>
              <a:rPr lang="fr-FR" b="0" dirty="0">
                <a:solidFill>
                  <a:schemeClr val="accent2"/>
                </a:solidFill>
              </a:rPr>
              <a:t>(le cas </a:t>
            </a:r>
            <a:r>
              <a:rPr lang="fr-FR" b="0" dirty="0" smtClean="0">
                <a:solidFill>
                  <a:schemeClr val="accent2"/>
                </a:solidFill>
              </a:rPr>
              <a:t>échéant). </a:t>
            </a:r>
            <a:r>
              <a:rPr lang="fr-FR" dirty="0" smtClean="0"/>
              <a:t>Les </a:t>
            </a:r>
            <a:r>
              <a:rPr lang="fr-FR" dirty="0"/>
              <a:t>directives de </a:t>
            </a:r>
            <a:r>
              <a:rPr lang="fr-FR" dirty="0">
                <a:solidFill>
                  <a:schemeClr val="accent2"/>
                </a:solidFill>
              </a:rPr>
              <a:t>passations de marché </a:t>
            </a:r>
            <a:r>
              <a:rPr lang="fr-FR" dirty="0"/>
              <a:t>de l’AFD </a:t>
            </a:r>
            <a:r>
              <a:rPr lang="fr-FR" dirty="0" smtClean="0"/>
              <a:t>s’appliquent </a:t>
            </a:r>
            <a:endParaRPr lang="fr-FR" dirty="0"/>
          </a:p>
          <a:p>
            <a:pPr algn="just"/>
            <a:endParaRPr lang="fr-FR" b="0" dirty="0">
              <a:solidFill>
                <a:schemeClr val="accent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 smtClean="0"/>
              <a:t>La collectivité française peut faire intervenir des </a:t>
            </a:r>
            <a:r>
              <a:rPr lang="fr-FR" dirty="0" smtClean="0">
                <a:solidFill>
                  <a:schemeClr val="accent2"/>
                </a:solidFill>
              </a:rPr>
              <a:t>partenaires</a:t>
            </a:r>
            <a:r>
              <a:rPr lang="fr-FR" dirty="0" smtClean="0"/>
              <a:t> dans le projet </a:t>
            </a:r>
            <a:r>
              <a:rPr lang="fr-FR" b="0" dirty="0" smtClean="0"/>
              <a:t>(agences, opérateurs, etc.).</a:t>
            </a:r>
          </a:p>
          <a:p>
            <a:endParaRPr lang="fr-FR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14405"/>
            <a:ext cx="2901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11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942329" cy="562074"/>
          </a:xfrm>
        </p:spPr>
        <p:txBody>
          <a:bodyPr/>
          <a:lstStyle/>
          <a:p>
            <a:r>
              <a:rPr lang="fr-FR" dirty="0" smtClean="0"/>
              <a:t>PORTEFEUILLE (</a:t>
            </a:r>
            <a:r>
              <a:rPr lang="fr-FR" dirty="0" smtClean="0"/>
              <a:t>2014-2020)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475656" y="1225417"/>
            <a:ext cx="6696743" cy="499608"/>
          </a:xfrm>
        </p:spPr>
        <p:txBody>
          <a:bodyPr/>
          <a:lstStyle/>
          <a:p>
            <a:r>
              <a:rPr lang="fr-FR" sz="2000" b="1" dirty="0" smtClean="0">
                <a:solidFill>
                  <a:schemeClr val="accent2"/>
                </a:solidFill>
              </a:rPr>
              <a:t>73 projets en </a:t>
            </a:r>
            <a:r>
              <a:rPr lang="fr-FR" sz="2000" b="1" dirty="0" smtClean="0">
                <a:solidFill>
                  <a:schemeClr val="accent2"/>
                </a:solidFill>
              </a:rPr>
              <a:t>portefeuille</a:t>
            </a:r>
            <a:endParaRPr lang="fr-FR" sz="2000" dirty="0" smtClean="0">
              <a:solidFill>
                <a:schemeClr val="tx1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539552" y="2492896"/>
            <a:ext cx="8136904" cy="144016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/>
            <a:r>
              <a:rPr lang="fr-FR" sz="1800" b="0" dirty="0" smtClean="0"/>
              <a:t>Une diversité de collectivités françaises soutenues dans leur internationalisation : tous niveaux de collectivités (régions, départements, communautés, communes, parcs régionaux, EPCI…)</a:t>
            </a:r>
          </a:p>
          <a:p>
            <a:pPr algn="just"/>
            <a:r>
              <a:rPr lang="fr-FR" sz="1800" b="0" dirty="0" smtClean="0"/>
              <a:t>20% de projets portés par des collectivités ultra-marines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547664" y="1856649"/>
            <a:ext cx="6938304" cy="527488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fr-FR" sz="2000" b="0" dirty="0" smtClean="0"/>
              <a:t>550 K€ : le montant </a:t>
            </a:r>
            <a:r>
              <a:rPr lang="fr-FR" sz="2000" b="0" dirty="0"/>
              <a:t>moyen de financement </a:t>
            </a:r>
            <a:r>
              <a:rPr lang="fr-FR" sz="2000" b="0" dirty="0" smtClean="0"/>
              <a:t>accordé</a:t>
            </a:r>
            <a:endParaRPr lang="fr-FR" sz="2000" b="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5"/>
          </p:nvPr>
        </p:nvSpPr>
        <p:spPr>
          <a:xfrm>
            <a:off x="539552" y="4941168"/>
            <a:ext cx="8136904" cy="108012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b="0" dirty="0"/>
              <a:t>des </a:t>
            </a:r>
            <a:r>
              <a:rPr lang="fr-FR" b="0" dirty="0">
                <a:solidFill>
                  <a:schemeClr val="accent2"/>
                </a:solidFill>
              </a:rPr>
              <a:t>services essentiels </a:t>
            </a:r>
            <a:r>
              <a:rPr lang="fr-FR" b="0" dirty="0"/>
              <a:t>soutenus </a:t>
            </a:r>
            <a:r>
              <a:rPr lang="fr-FR" b="0" dirty="0" smtClean="0"/>
              <a:t>: eau</a:t>
            </a:r>
            <a:r>
              <a:rPr lang="fr-FR" b="0" dirty="0"/>
              <a:t>, </a:t>
            </a:r>
            <a:r>
              <a:rPr lang="fr-FR" b="0" dirty="0" smtClean="0"/>
              <a:t>déchets</a:t>
            </a:r>
            <a:r>
              <a:rPr lang="fr-FR" b="0" dirty="0"/>
              <a:t>, </a:t>
            </a:r>
            <a:r>
              <a:rPr lang="fr-FR" b="0" dirty="0" smtClean="0"/>
              <a:t>énergie</a:t>
            </a:r>
            <a:r>
              <a:rPr lang="fr-FR" b="0" dirty="0"/>
              <a:t>, </a:t>
            </a:r>
            <a:r>
              <a:rPr lang="fr-FR" b="0" dirty="0" smtClean="0"/>
              <a:t>transport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0" dirty="0" smtClean="0"/>
              <a:t>des </a:t>
            </a:r>
            <a:r>
              <a:rPr lang="fr-FR" b="0" dirty="0"/>
              <a:t>actions </a:t>
            </a:r>
            <a:r>
              <a:rPr lang="fr-FR" b="0" dirty="0" smtClean="0"/>
              <a:t>en faveur de la </a:t>
            </a:r>
            <a:r>
              <a:rPr lang="fr-FR" b="0" dirty="0" smtClean="0">
                <a:solidFill>
                  <a:schemeClr val="accent2"/>
                </a:solidFill>
              </a:rPr>
              <a:t>gouvernance </a:t>
            </a:r>
            <a:r>
              <a:rPr lang="fr-FR" b="0" dirty="0"/>
              <a:t>et du </a:t>
            </a:r>
            <a:r>
              <a:rPr lang="fr-FR" b="0" dirty="0" smtClean="0">
                <a:solidFill>
                  <a:schemeClr val="accent2"/>
                </a:solidFill>
              </a:rPr>
              <a:t>développement éco. local </a:t>
            </a:r>
            <a:r>
              <a:rPr lang="fr-FR" b="0" dirty="0"/>
              <a:t>comme de la </a:t>
            </a:r>
            <a:r>
              <a:rPr lang="fr-FR" b="0" dirty="0" smtClean="0">
                <a:solidFill>
                  <a:schemeClr val="accent2"/>
                </a:solidFill>
              </a:rPr>
              <a:t>lutte </a:t>
            </a:r>
            <a:r>
              <a:rPr lang="fr-FR" b="0" dirty="0">
                <a:solidFill>
                  <a:schemeClr val="accent2"/>
                </a:solidFill>
              </a:rPr>
              <a:t>contre le changement </a:t>
            </a:r>
            <a:r>
              <a:rPr lang="fr-FR" b="0" dirty="0" smtClean="0">
                <a:solidFill>
                  <a:schemeClr val="accent2"/>
                </a:solidFill>
              </a:rPr>
              <a:t>climatique</a:t>
            </a:r>
            <a:endParaRPr lang="fr-FR" b="0" dirty="0"/>
          </a:p>
        </p:txBody>
      </p:sp>
      <p:pic>
        <p:nvPicPr>
          <p:cNvPr id="9" name="Picture 12" descr="fleche rou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6657" y="1836081"/>
            <a:ext cx="529200" cy="529200"/>
          </a:xfrm>
          <a:prstGeom prst="rect">
            <a:avLst/>
          </a:prstGeom>
        </p:spPr>
      </p:pic>
      <p:pic>
        <p:nvPicPr>
          <p:cNvPr id="10" name="Picture 13" descr="fleche bleu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7584" y="1196752"/>
            <a:ext cx="528273" cy="5282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9552" y="4077072"/>
            <a:ext cx="8136904" cy="646331"/>
          </a:xfrm>
          <a:prstGeom prst="rect">
            <a:avLst/>
          </a:prstGeom>
          <a:ln>
            <a:solidFill>
              <a:srgbClr val="250E6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Des collectivités bénéficiaires </a:t>
            </a:r>
            <a:r>
              <a:rPr lang="fr-FR" b="1" dirty="0"/>
              <a:t>de tout </a:t>
            </a:r>
            <a:r>
              <a:rPr lang="fr-FR" b="1" dirty="0" smtClean="0"/>
              <a:t>échelon </a:t>
            </a:r>
            <a:r>
              <a:rPr lang="fr-FR" dirty="0" smtClean="0"/>
              <a:t>situées en </a:t>
            </a:r>
            <a:r>
              <a:rPr lang="fr-FR" b="1" dirty="0"/>
              <a:t>Afrique</a:t>
            </a:r>
            <a:r>
              <a:rPr lang="fr-FR" dirty="0"/>
              <a:t>, Asie, Amérique Latine, Caraïbes et dans le Pacifique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89367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1628800"/>
            <a:ext cx="7942329" cy="562074"/>
          </a:xfrm>
        </p:spPr>
        <p:txBody>
          <a:bodyPr/>
          <a:lstStyle/>
          <a:p>
            <a:r>
              <a:rPr lang="fr-FR" dirty="0" smtClean="0"/>
              <a:t>ET L’EAU ET L’ASSAINISSEMENT  ?</a:t>
            </a:r>
            <a:endParaRPr lang="fr-FR" dirty="0"/>
          </a:p>
        </p:txBody>
      </p:sp>
      <p:pic>
        <p:nvPicPr>
          <p:cNvPr id="9" name="Picture 12" descr="fleche rou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1159" y="2923232"/>
            <a:ext cx="529200" cy="529200"/>
          </a:xfrm>
          <a:prstGeom prst="rect">
            <a:avLst/>
          </a:prstGeom>
        </p:spPr>
      </p:pic>
      <p:pic>
        <p:nvPicPr>
          <p:cNvPr id="10" name="Picture 13" descr="fleche bleu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1158" y="2224723"/>
            <a:ext cx="528273" cy="528273"/>
          </a:xfrm>
          <a:prstGeom prst="rect">
            <a:avLst/>
          </a:prstGeom>
        </p:spPr>
      </p:pic>
      <p:sp>
        <p:nvSpPr>
          <p:cNvPr id="11" name="Espace réservé du texte 4"/>
          <p:cNvSpPr txBox="1">
            <a:spLocks/>
          </p:cNvSpPr>
          <p:nvPr/>
        </p:nvSpPr>
        <p:spPr>
          <a:xfrm>
            <a:off x="1543767" y="2283218"/>
            <a:ext cx="6840760" cy="32684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>
                <a:solidFill>
                  <a:srgbClr val="DA291C"/>
                </a:solidFill>
              </a:rPr>
              <a:t>23 projets Ficol Eau et Assainissement</a:t>
            </a:r>
            <a:endParaRPr lang="fr-FR" sz="2000" dirty="0" smtClean="0">
              <a:solidFill>
                <a:srgbClr val="250E62"/>
              </a:solidFill>
            </a:endParaRPr>
          </a:p>
        </p:txBody>
      </p:sp>
      <p:sp>
        <p:nvSpPr>
          <p:cNvPr id="18" name="Espace réservé du contenu 6"/>
          <p:cNvSpPr txBox="1">
            <a:spLocks/>
          </p:cNvSpPr>
          <p:nvPr/>
        </p:nvSpPr>
        <p:spPr>
          <a:xfrm>
            <a:off x="1572692" y="2827981"/>
            <a:ext cx="6938304" cy="92823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600" kern="1200">
                <a:solidFill>
                  <a:srgbClr val="DA291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2000" b="0" dirty="0" smtClean="0">
                <a:solidFill>
                  <a:srgbClr val="250E62"/>
                </a:solidFill>
              </a:rPr>
              <a:t>Cofinancements Ficol avec les Agences de l’eau pour des projets 100% eau et assainissement </a:t>
            </a:r>
            <a:r>
              <a:rPr lang="fr-FR" sz="2000" b="0" dirty="0" smtClean="0">
                <a:solidFill>
                  <a:srgbClr val="250E62"/>
                </a:solidFill>
              </a:rPr>
              <a:t>ou pour des composantes spécifiques</a:t>
            </a:r>
            <a:endParaRPr lang="fr-FR" sz="2000" b="0" dirty="0">
              <a:solidFill>
                <a:srgbClr val="250E62"/>
              </a:solidFill>
            </a:endParaRPr>
          </a:p>
        </p:txBody>
      </p:sp>
      <p:pic>
        <p:nvPicPr>
          <p:cNvPr id="8" name="Picture 13" descr="fleche bleu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1158" y="3887721"/>
            <a:ext cx="528273" cy="528273"/>
          </a:xfrm>
          <a:prstGeom prst="rect">
            <a:avLst/>
          </a:prstGeom>
        </p:spPr>
      </p:pic>
      <p:sp>
        <p:nvSpPr>
          <p:cNvPr id="12" name="Espace réservé du texte 4"/>
          <p:cNvSpPr txBox="1">
            <a:spLocks/>
          </p:cNvSpPr>
          <p:nvPr/>
        </p:nvSpPr>
        <p:spPr>
          <a:xfrm>
            <a:off x="1543767" y="3946216"/>
            <a:ext cx="6840760" cy="32684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>
                <a:solidFill>
                  <a:srgbClr val="DA291C"/>
                </a:solidFill>
              </a:rPr>
              <a:t>1 partenariat AFD – 6 Agences de l’eau</a:t>
            </a:r>
            <a:endParaRPr lang="fr-FR" sz="2000" dirty="0" smtClean="0">
              <a:solidFill>
                <a:srgbClr val="250E62"/>
              </a:solidFill>
            </a:endParaRPr>
          </a:p>
        </p:txBody>
      </p:sp>
      <p:pic>
        <p:nvPicPr>
          <p:cNvPr id="13" name="Picture 12" descr="fleche rou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1159" y="4701244"/>
            <a:ext cx="529200" cy="529200"/>
          </a:xfrm>
          <a:prstGeom prst="rect">
            <a:avLst/>
          </a:prstGeom>
        </p:spPr>
      </p:pic>
      <p:sp>
        <p:nvSpPr>
          <p:cNvPr id="14" name="Espace réservé du contenu 6"/>
          <p:cNvSpPr txBox="1">
            <a:spLocks/>
          </p:cNvSpPr>
          <p:nvPr/>
        </p:nvSpPr>
        <p:spPr>
          <a:xfrm>
            <a:off x="1572692" y="4762252"/>
            <a:ext cx="6938304" cy="40718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600" kern="1200">
                <a:solidFill>
                  <a:srgbClr val="DA291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2000" b="0" dirty="0" smtClean="0">
                <a:solidFill>
                  <a:srgbClr val="250E62"/>
                </a:solidFill>
              </a:rPr>
              <a:t>1 partenariat AFD – </a:t>
            </a:r>
            <a:r>
              <a:rPr lang="fr-FR" sz="2000" b="0" dirty="0" err="1" smtClean="0">
                <a:solidFill>
                  <a:srgbClr val="250E62"/>
                </a:solidFill>
              </a:rPr>
              <a:t>Pseau</a:t>
            </a:r>
            <a:endParaRPr lang="fr-FR" sz="2000" b="0" dirty="0">
              <a:solidFill>
                <a:srgbClr val="250E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08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3528" y="358820"/>
            <a:ext cx="8640960" cy="1008112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Gestion durable de l’eau dans la Province de Luang Prabang (Laos)</a:t>
            </a:r>
          </a:p>
        </p:txBody>
      </p:sp>
      <p:sp>
        <p:nvSpPr>
          <p:cNvPr id="11" name="Rectangle à coins arrondis 3"/>
          <p:cNvSpPr>
            <a:spLocks noChangeArrowheads="1"/>
          </p:cNvSpPr>
          <p:nvPr/>
        </p:nvSpPr>
        <p:spPr bwMode="auto">
          <a:xfrm>
            <a:off x="6600041" y="1150950"/>
            <a:ext cx="2390499" cy="900384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 lIns="72000" tIns="36000" rIns="36000" bIns="36000" anchor="ctr"/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100000"/>
              </a:spcBef>
              <a:buFont typeface="Wingdings" pitchFamily="2" charset="2"/>
              <a:buNone/>
            </a:pPr>
            <a:r>
              <a:rPr lang="fr-FR" altLang="fr-FR" sz="1200" b="1" dirty="0" smtClean="0">
                <a:solidFill>
                  <a:srgbClr val="FFFFFF"/>
                </a:solidFill>
                <a:latin typeface="Century Gothic"/>
              </a:rPr>
              <a:t>Objectif: accompagner les autorités de la Province de Luang Prabang dans la gestion de la ressource hydrique</a:t>
            </a:r>
            <a:endParaRPr lang="fr-FR" altLang="fr-FR" sz="1200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86407" y="3077078"/>
            <a:ext cx="44644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100000"/>
              </a:spcBef>
            </a:pPr>
            <a:r>
              <a:rPr lang="fr-FR" sz="1200" b="1" dirty="0" smtClean="0">
                <a:solidFill>
                  <a:srgbClr val="250E62"/>
                </a:solidFill>
              </a:rPr>
              <a:t>Amélioration de l’accès à l’eau et à l’assainissement en zones rurales:</a:t>
            </a:r>
          </a:p>
          <a:p>
            <a:pPr marL="171450" indent="-171450" algn="just">
              <a:spcBef>
                <a:spcPct val="100000"/>
              </a:spcBef>
              <a:buFont typeface="Courier New" panose="02070309020205020404" pitchFamily="49" charset="0"/>
              <a:buChar char="o"/>
            </a:pPr>
            <a:r>
              <a:rPr lang="fr-FR" sz="1200" dirty="0" smtClean="0">
                <a:solidFill>
                  <a:srgbClr val="250E62"/>
                </a:solidFill>
              </a:rPr>
              <a:t>Fournir </a:t>
            </a:r>
            <a:r>
              <a:rPr lang="fr-FR" sz="1200" dirty="0">
                <a:solidFill>
                  <a:srgbClr val="250E62"/>
                </a:solidFill>
              </a:rPr>
              <a:t>un service élémentaire d’alimentation en eau potable à 4800 personnes, dont 400 élèves des écoles des </a:t>
            </a:r>
            <a:r>
              <a:rPr lang="fr-FR" sz="1200" dirty="0" smtClean="0">
                <a:solidFill>
                  <a:srgbClr val="250E62"/>
                </a:solidFill>
              </a:rPr>
              <a:t>districts</a:t>
            </a:r>
          </a:p>
          <a:p>
            <a:pPr marL="171450" indent="-171450" algn="just">
              <a:spcBef>
                <a:spcPct val="100000"/>
              </a:spcBef>
              <a:buFont typeface="Courier New" panose="02070309020205020404" pitchFamily="49" charset="0"/>
              <a:buChar char="o"/>
            </a:pPr>
            <a:r>
              <a:rPr lang="fr-FR" sz="1200" dirty="0" smtClean="0">
                <a:solidFill>
                  <a:srgbClr val="250E62"/>
                </a:solidFill>
              </a:rPr>
              <a:t>Fournir </a:t>
            </a:r>
            <a:r>
              <a:rPr lang="fr-FR" sz="1200" dirty="0">
                <a:solidFill>
                  <a:srgbClr val="250E62"/>
                </a:solidFill>
              </a:rPr>
              <a:t>un service d’assainissement géré en toute sécurité à 2200 personnes, dont 400 élèves des écoles des districts</a:t>
            </a:r>
          </a:p>
          <a:p>
            <a:pPr algn="just">
              <a:spcBef>
                <a:spcPct val="100000"/>
              </a:spcBef>
            </a:pPr>
            <a:r>
              <a:rPr lang="fr-FR" sz="1200" b="1" dirty="0" smtClean="0">
                <a:solidFill>
                  <a:srgbClr val="250E62"/>
                </a:solidFill>
              </a:rPr>
              <a:t>Implication de l’Université de Tours:</a:t>
            </a:r>
          </a:p>
          <a:p>
            <a:pPr marL="171450" indent="-171450" algn="just">
              <a:spcBef>
                <a:spcPct val="100000"/>
              </a:spcBef>
              <a:buFont typeface="Courier New" panose="02070309020205020404" pitchFamily="49" charset="0"/>
              <a:buChar char="o"/>
            </a:pPr>
            <a:r>
              <a:rPr lang="fr-FR" altLang="fr-FR" sz="1200" dirty="0" smtClean="0">
                <a:solidFill>
                  <a:srgbClr val="250E62"/>
                </a:solidFill>
              </a:rPr>
              <a:t>Réalisation d’une étude de mesure de la qualité des eaux de la ville de Luang Prabang, échanges avec l’Université </a:t>
            </a:r>
            <a:r>
              <a:rPr lang="fr-FR" altLang="fr-FR" sz="1200" dirty="0">
                <a:solidFill>
                  <a:srgbClr val="250E62"/>
                </a:solidFill>
              </a:rPr>
              <a:t>de </a:t>
            </a:r>
            <a:r>
              <a:rPr lang="fr-FR" altLang="fr-FR" sz="1200" dirty="0" smtClean="0">
                <a:solidFill>
                  <a:srgbClr val="250E62"/>
                </a:solidFill>
              </a:rPr>
              <a:t>Souphanouvong</a:t>
            </a:r>
            <a:endParaRPr lang="fr-FR" sz="1200" b="1" dirty="0" smtClean="0">
              <a:solidFill>
                <a:srgbClr val="250E62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030100" y="3077078"/>
            <a:ext cx="39604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100000"/>
              </a:spcBef>
            </a:pPr>
            <a:r>
              <a:rPr lang="fr-FR" altLang="fr-FR" sz="1200" b="1" dirty="0" smtClean="0">
                <a:solidFill>
                  <a:srgbClr val="250E62"/>
                </a:solidFill>
              </a:rPr>
              <a:t>Valeur ajoutée et éléments innovants :</a:t>
            </a:r>
          </a:p>
          <a:p>
            <a:pPr marL="171450" indent="-171450"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fr-FR" altLang="fr-FR" sz="1200" dirty="0" smtClean="0">
                <a:solidFill>
                  <a:srgbClr val="250E62"/>
                </a:solidFill>
              </a:rPr>
              <a:t>Prise en compte du classement au Patrimoine Mondial de l’UNESCO de la ville de Luang Prabang</a:t>
            </a:r>
          </a:p>
          <a:p>
            <a:pPr marL="171450" indent="-171450"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fr-FR" sz="1200" dirty="0" smtClean="0"/>
              <a:t>Inclusion d’un projet pilote </a:t>
            </a:r>
            <a:r>
              <a:rPr lang="fr-FR" sz="1200" dirty="0"/>
              <a:t>de </a:t>
            </a:r>
            <a:r>
              <a:rPr lang="fr-FR" sz="1200" dirty="0" smtClean="0"/>
              <a:t>desserte d’eau </a:t>
            </a:r>
            <a:r>
              <a:rPr lang="fr-FR" sz="1200" dirty="0"/>
              <a:t>par branchement privatif dans un village </a:t>
            </a:r>
            <a:r>
              <a:rPr lang="fr-FR" sz="1200" dirty="0" smtClean="0"/>
              <a:t>rural</a:t>
            </a:r>
          </a:p>
          <a:p>
            <a:pPr marL="171450" indent="-171450"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fr-FR" altLang="fr-FR" sz="1200" dirty="0" smtClean="0">
                <a:solidFill>
                  <a:srgbClr val="250E62"/>
                </a:solidFill>
              </a:rPr>
              <a:t>Renforcement des </a:t>
            </a:r>
            <a:r>
              <a:rPr lang="fr-FR" altLang="fr-FR" sz="1200" dirty="0">
                <a:solidFill>
                  <a:srgbClr val="250E62"/>
                </a:solidFill>
              </a:rPr>
              <a:t>capacités des autorités des </a:t>
            </a:r>
            <a:r>
              <a:rPr lang="fr-FR" altLang="fr-FR" sz="1200" dirty="0" smtClean="0">
                <a:solidFill>
                  <a:srgbClr val="250E62"/>
                </a:solidFill>
              </a:rPr>
              <a:t>districts dans la gestion de l’eau</a:t>
            </a:r>
          </a:p>
          <a:p>
            <a:pPr marL="171450" indent="-171450"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fr-FR" sz="1200" dirty="0" smtClean="0"/>
              <a:t>Complémentarité du projet Ficol avec la </a:t>
            </a:r>
            <a:r>
              <a:rPr lang="fr-FR" sz="1200" dirty="0"/>
              <a:t>composante lao du programme « </a:t>
            </a:r>
            <a:r>
              <a:rPr lang="fr-FR" sz="1200" i="1" dirty="0"/>
              <a:t>Communs et gouvernances partagées sur les ressources, services et territoires </a:t>
            </a:r>
            <a:r>
              <a:rPr lang="fr-FR" sz="1200" dirty="0" smtClean="0"/>
              <a:t>» du GRET, </a:t>
            </a:r>
            <a:r>
              <a:rPr lang="fr-FR" sz="1200" dirty="0"/>
              <a:t>financé par le guichet OSC de </a:t>
            </a:r>
            <a:r>
              <a:rPr lang="fr-FR" sz="1200" dirty="0" smtClean="0"/>
              <a:t>l’AFD</a:t>
            </a:r>
            <a:r>
              <a:rPr lang="fr-FR" sz="1200" dirty="0"/>
              <a:t>,</a:t>
            </a:r>
            <a:endParaRPr lang="fr-FR" altLang="fr-FR" sz="1200" dirty="0" smtClean="0">
              <a:solidFill>
                <a:srgbClr val="250E6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526" y="1150950"/>
            <a:ext cx="3482642" cy="1463890"/>
          </a:xfrm>
          <a:prstGeom prst="rect">
            <a:avLst/>
          </a:prstGeom>
          <a:noFill/>
          <a:ln w="9525">
            <a:solidFill>
              <a:srgbClr val="03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6193071" y="2153175"/>
            <a:ext cx="2765412" cy="830997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 smtClean="0"/>
              <a:t>Montant total: 750 K€ </a:t>
            </a:r>
          </a:p>
          <a:p>
            <a:pPr algn="r"/>
            <a:r>
              <a:rPr lang="fr-FR" sz="1200" b="1" dirty="0" smtClean="0"/>
              <a:t>Montant financement AFD: 500 K</a:t>
            </a:r>
            <a:r>
              <a:rPr lang="fr-FR" sz="1200" b="1" dirty="0" smtClean="0"/>
              <a:t>€</a:t>
            </a:r>
          </a:p>
          <a:p>
            <a:pPr algn="r"/>
            <a:r>
              <a:rPr lang="fr-FR" sz="1200" b="1" dirty="0" smtClean="0"/>
              <a:t>Projet cofinancé par l’Agence de l’eau Loire Bretagne</a:t>
            </a:r>
            <a:endParaRPr lang="fr-FR" sz="1200" b="1" dirty="0"/>
          </a:p>
        </p:txBody>
      </p:sp>
      <p:pic>
        <p:nvPicPr>
          <p:cNvPr id="5124" name="Picture 4" descr="https://www.tiralarc-centrevaldeloire.fr/media/uploaded/sites/12275/partenaire/58efe73576307_LogoRegionCentreValdeloi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8" y="1150950"/>
            <a:ext cx="1212267" cy="155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6"/>
          <p:cNvSpPr>
            <a:spLocks noGrp="1"/>
          </p:cNvSpPr>
          <p:nvPr/>
        </p:nvSpPr>
        <p:spPr>
          <a:xfrm>
            <a:off x="251520" y="6398285"/>
            <a:ext cx="1358771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b="1" i="0" kern="1200">
                <a:solidFill>
                  <a:srgbClr val="250E62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n-US" sz="1400" dirty="0" smtClean="0"/>
              <a:t>FICOL - 2020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731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AFD 1">
      <a:dk1>
        <a:srgbClr val="250E62"/>
      </a:dk1>
      <a:lt1>
        <a:sysClr val="window" lastClr="FFFFFF"/>
      </a:lt1>
      <a:dk2>
        <a:srgbClr val="250E62"/>
      </a:dk2>
      <a:lt2>
        <a:srgbClr val="FFFFFF"/>
      </a:lt2>
      <a:accent1>
        <a:srgbClr val="2F117D"/>
      </a:accent1>
      <a:accent2>
        <a:srgbClr val="DA291C"/>
      </a:accent2>
      <a:accent3>
        <a:srgbClr val="4D3AAC"/>
      </a:accent3>
      <a:accent4>
        <a:srgbClr val="626ED5"/>
      </a:accent4>
      <a:accent5>
        <a:srgbClr val="E6433C"/>
      </a:accent5>
      <a:accent6>
        <a:srgbClr val="F86D66"/>
      </a:accent6>
      <a:hlink>
        <a:srgbClr val="0000FF"/>
      </a:hlink>
      <a:folHlink>
        <a:srgbClr val="18A6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11490</TotalTime>
  <Words>1473</Words>
  <Application>Microsoft Office PowerPoint</Application>
  <PresentationFormat>Affichage à l'écran (4:3)</PresentationFormat>
  <Paragraphs>165</Paragraphs>
  <Slides>15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Courier New</vt:lpstr>
      <vt:lpstr>Wingdings</vt:lpstr>
      <vt:lpstr>1_Office Theme</vt:lpstr>
      <vt:lpstr>Facilité de financement des collectivités françaises (FICOL)  2020</vt:lpstr>
      <vt:lpstr>Présentation PowerPoint</vt:lpstr>
      <vt:lpstr>Stratégie - AECT</vt:lpstr>
      <vt:lpstr>Présentation PowerPoint</vt:lpstr>
      <vt:lpstr>Présentation PowerPoint</vt:lpstr>
      <vt:lpstr>MODE OPERATOIRE</vt:lpstr>
      <vt:lpstr>PORTEFEUILLE (2014-2020)</vt:lpstr>
      <vt:lpstr>ET L’EAU ET L’ASSAINISSEMENT 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VOS INTERLOCUTEURS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AFD</dc:creator>
  <cp:lastModifiedBy>AMBLAT Emilien</cp:lastModifiedBy>
  <cp:revision>724</cp:revision>
  <cp:lastPrinted>2017-07-11T08:23:30Z</cp:lastPrinted>
  <dcterms:created xsi:type="dcterms:W3CDTF">2014-04-03T18:35:05Z</dcterms:created>
  <dcterms:modified xsi:type="dcterms:W3CDTF">2020-09-23T16:35:46Z</dcterms:modified>
</cp:coreProperties>
</file>