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094"/>
    <a:srgbClr val="71B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/>
  </p:normalViewPr>
  <p:slideViewPr>
    <p:cSldViewPr snapToGrid="0" snapToObjects="1">
      <p:cViewPr>
        <p:scale>
          <a:sx n="50" d="100"/>
          <a:sy n="50" d="100"/>
        </p:scale>
        <p:origin x="-1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CB90D-F7C1-4EBE-B6D1-63ABDC873423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13D47-8A8D-449D-BDF6-D875B8082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27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818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457D2-BBD1-664E-AAD8-A9EE74BE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45" y="486329"/>
            <a:ext cx="9592733" cy="913493"/>
          </a:xfrm>
        </p:spPr>
        <p:txBody>
          <a:bodyPr/>
          <a:lstStyle>
            <a:lvl1pPr>
              <a:defRPr>
                <a:solidFill>
                  <a:srgbClr val="71BC7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91EF59-03DF-0343-BA1D-E614615CF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45" y="1879867"/>
            <a:ext cx="9592733" cy="4283866"/>
          </a:xfrm>
        </p:spPr>
        <p:txBody>
          <a:bodyPr/>
          <a:lstStyle>
            <a:lvl1pPr>
              <a:defRPr>
                <a:solidFill>
                  <a:srgbClr val="5590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E251E2-E35E-9944-B78E-04F69730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245" y="6356350"/>
            <a:ext cx="2743200" cy="365125"/>
          </a:xfrm>
        </p:spPr>
        <p:txBody>
          <a:bodyPr/>
          <a:lstStyle/>
          <a:p>
            <a:fld id="{6B0924C1-9ABB-4346-AFB9-532689045F9B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6A2C29-07FE-EB40-951A-3AA7A7FE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06972-9755-7D49-9DBA-8ED4FDE7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4435" y="6356350"/>
            <a:ext cx="1186543" cy="365125"/>
          </a:xfrm>
        </p:spPr>
        <p:txBody>
          <a:bodyPr/>
          <a:lstStyle/>
          <a:p>
            <a:fld id="{76423E31-4D72-6644-B16E-49B4E0DA1AA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id="{85B621FB-2DAC-F748-B3BF-4535D8EF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29333" y="15126"/>
            <a:ext cx="1862667" cy="68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F4B3DE-DD76-7D4A-A7D8-4661B69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20952" cy="365125"/>
          </a:xfrm>
        </p:spPr>
        <p:txBody>
          <a:bodyPr/>
          <a:lstStyle/>
          <a:p>
            <a:fld id="{76423E31-4D72-6644-B16E-49B4E0DA1AA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A0E78DF-0DA7-8C42-BE52-898C6AACD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8245" y="1879867"/>
            <a:ext cx="9592733" cy="4283866"/>
          </a:xfrm>
        </p:spPr>
        <p:txBody>
          <a:bodyPr/>
          <a:lstStyle>
            <a:lvl1pPr marL="0" indent="0">
              <a:buFontTx/>
              <a:buNone/>
              <a:defRPr sz="3500" b="1" i="0" baseline="0">
                <a:ln>
                  <a:noFill/>
                </a:ln>
                <a:solidFill>
                  <a:srgbClr val="71BC7B"/>
                </a:solidFill>
              </a:defRPr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fr-FR" dirty="0"/>
              <a:t>Nom Prénom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3CF10FE1-F40A-A049-857B-FD9A8586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245" y="6356350"/>
            <a:ext cx="2743200" cy="365125"/>
          </a:xfrm>
        </p:spPr>
        <p:txBody>
          <a:bodyPr/>
          <a:lstStyle/>
          <a:p>
            <a:fld id="{6B0924C1-9ABB-4346-AFB9-532689045F9B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740EAADA-DFDD-7840-904D-F446D615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4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FC78F4-22FE-1743-9BF5-CBF0F85C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FA0AC-6138-2247-81DE-932C6B80C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77D7D8-EEA8-9947-B7D7-8FE505173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924C1-9ABB-4346-AFB9-532689045F9B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5CCE10-4414-9345-945B-C8A5DC64E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CFE58E-0241-684F-A139-8C253F9DF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3E31-4D72-6644-B16E-49B4E0DA1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2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pseau" TargetMode="External"/><Relationship Id="rId5" Type="http://schemas.openxmlformats.org/officeDocument/2006/relationships/hyperlink" Target="http://www.pseau.org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;p1"/>
          <p:cNvSpPr txBox="1">
            <a:spLocks/>
          </p:cNvSpPr>
          <p:nvPr/>
        </p:nvSpPr>
        <p:spPr>
          <a:xfrm>
            <a:off x="0" y="2070100"/>
            <a:ext cx="5041900" cy="351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234485"/>
              </a:buClr>
              <a:buSzPts val="3600"/>
              <a:buFont typeface="Arial"/>
              <a:buNone/>
            </a:pPr>
            <a:r>
              <a:rPr lang="fr-FR" sz="3600" b="1" dirty="0" smtClean="0">
                <a:solidFill>
                  <a:srgbClr val="234485"/>
                </a:solidFill>
                <a:latin typeface="Arial"/>
                <a:ea typeface="Arial"/>
                <a:cs typeface="Arial"/>
                <a:sym typeface="Arial"/>
              </a:rPr>
              <a:t>L’Action Extérieure des Collectivités Territoriales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234485"/>
              </a:buClr>
              <a:buSzPts val="3600"/>
              <a:buFont typeface="Arial"/>
              <a:buNone/>
            </a:pPr>
            <a:r>
              <a:rPr lang="fr-FR" sz="3100" b="1" dirty="0" smtClean="0">
                <a:solidFill>
                  <a:srgbClr val="234485"/>
                </a:solidFill>
                <a:latin typeface="Arial"/>
                <a:ea typeface="Arial"/>
                <a:cs typeface="Arial"/>
                <a:sym typeface="Arial"/>
              </a:rPr>
              <a:t>dans les secteurs de l’eau et l’assainissement</a:t>
            </a:r>
            <a:r>
              <a:rPr lang="fr-FR" sz="3600" b="1" dirty="0" smtClean="0">
                <a:solidFill>
                  <a:srgbClr val="234485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3600" b="1" dirty="0" smtClean="0">
                <a:solidFill>
                  <a:srgbClr val="23448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3600" b="1" dirty="0" smtClean="0">
                <a:solidFill>
                  <a:srgbClr val="234485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3600" b="1" dirty="0" smtClean="0">
                <a:solidFill>
                  <a:srgbClr val="23448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200" b="1" i="1" dirty="0" smtClean="0">
                <a:solidFill>
                  <a:srgbClr val="234485"/>
                </a:solidFill>
                <a:latin typeface="Arial"/>
                <a:ea typeface="Arial"/>
                <a:cs typeface="Arial"/>
                <a:sym typeface="Arial"/>
              </a:rPr>
              <a:t>Pourquoi et comment s’engager et dans quel cadre légal? </a:t>
            </a:r>
            <a:endParaRPr lang="fr-FR" sz="2200" b="1" i="1" dirty="0">
              <a:solidFill>
                <a:srgbClr val="2344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823" y="5559356"/>
            <a:ext cx="6793177" cy="12986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34" y="860356"/>
            <a:ext cx="6800866" cy="469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822" y="0"/>
            <a:ext cx="6793177" cy="8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00" y="2002971"/>
            <a:ext cx="3874991" cy="371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18687" y="2636481"/>
            <a:ext cx="442191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Etat des lieux qualitatif en 2017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1800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Coopération </a:t>
            </a:r>
            <a:r>
              <a:rPr lang="fr-FR" alt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décentralisée: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78 projets </a:t>
            </a:r>
          </a:p>
          <a:p>
            <a:pPr marL="2857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Financement de projets portés par des associations  </a:t>
            </a:r>
            <a:r>
              <a:rPr lang="fr-FR" altLang="fr-FR" sz="1800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fr-FR" sz="1800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230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projets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Urgence: </a:t>
            </a:r>
            <a:r>
              <a:rPr lang="fr-FR" sz="180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5 </a:t>
            </a:r>
            <a:r>
              <a:rPr lang="fr-FR" sz="180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projets </a:t>
            </a:r>
            <a:endParaRPr lang="fr-FR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" name="Google Shape;180;p9"/>
          <p:cNvSpPr txBox="1"/>
          <p:nvPr/>
        </p:nvSpPr>
        <p:spPr>
          <a:xfrm>
            <a:off x="1031875" y="391177"/>
            <a:ext cx="8124825" cy="7016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71BC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ym typeface="Calibri"/>
              </a:rPr>
              <a:t>Différentes formes d’engagement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8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9"/>
          <p:cNvSpPr txBox="1"/>
          <p:nvPr/>
        </p:nvSpPr>
        <p:spPr>
          <a:xfrm>
            <a:off x="1249918" y="409701"/>
            <a:ext cx="7640082" cy="7016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71BC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ym typeface="Calibri"/>
              </a:rPr>
              <a:t>Des bénéfices mutuels</a:t>
            </a:r>
            <a:endParaRPr dirty="0"/>
          </a:p>
        </p:txBody>
      </p:sp>
      <p:sp>
        <p:nvSpPr>
          <p:cNvPr id="6" name="Google Shape;180;p9"/>
          <p:cNvSpPr txBox="1"/>
          <p:nvPr/>
        </p:nvSpPr>
        <p:spPr>
          <a:xfrm>
            <a:off x="1060264" y="1044977"/>
            <a:ext cx="57604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 smtClean="0">
                <a:solidFill>
                  <a:srgbClr val="084686"/>
                </a:solidFill>
                <a:latin typeface="Calibri"/>
                <a:cs typeface="Calibri"/>
                <a:sym typeface="Calibri"/>
              </a:rPr>
              <a:t>L’apport de l’expertise des CT à leurs  partenaires</a:t>
            </a:r>
            <a:endParaRPr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965102" y="1778702"/>
            <a:ext cx="79248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Expertise des CT françaises</a:t>
            </a:r>
          </a:p>
          <a:p>
            <a:pPr algn="just">
              <a:spcBef>
                <a:spcPts val="600"/>
              </a:spcBef>
            </a:pP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gouvernance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aménagement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territoire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local, maitrise d’ouvrage</a:t>
            </a:r>
          </a:p>
          <a:p>
            <a:pPr lvl="0" algn="just">
              <a:spcBef>
                <a:spcPts val="600"/>
              </a:spcBef>
            </a:pP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méthodologie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 de projet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lvl="0" algn="just">
              <a:spcBef>
                <a:spcPts val="600"/>
              </a:spcBef>
            </a:pP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Expertise des CT exerçant les compétences EA: </a:t>
            </a:r>
          </a:p>
          <a:p>
            <a:pPr lvl="0" algn="just">
              <a:spcBef>
                <a:spcPts val="600"/>
              </a:spcBef>
            </a:pP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des services EA</a:t>
            </a:r>
          </a:p>
          <a:p>
            <a:pPr lvl="0" algn="just">
              <a:spcBef>
                <a:spcPts val="600"/>
              </a:spcBef>
            </a:pP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 technique, administrative et financière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services EA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</p:txBody>
      </p:sp>
      <p:sp>
        <p:nvSpPr>
          <p:cNvPr id="8" name="Rectangle 7"/>
          <p:cNvSpPr/>
          <p:nvPr/>
        </p:nvSpPr>
        <p:spPr>
          <a:xfrm>
            <a:off x="768359" y="4706853"/>
            <a:ext cx="75380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Appuyer les CT partenaires dans la </a:t>
            </a:r>
            <a:r>
              <a:rPr lang="fr-FR" sz="1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création ou le renforcement des services EA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(organisation, compétences</a:t>
            </a:r>
            <a:r>
              <a:rPr lang="fr-FR" sz="1800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Favoriser </a:t>
            </a:r>
            <a:r>
              <a:rPr lang="fr-FR" sz="1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pertinence et la qualité des projets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financés</a:t>
            </a:r>
          </a:p>
        </p:txBody>
      </p:sp>
    </p:spTree>
    <p:extLst>
      <p:ext uri="{BB962C8B-B14F-4D97-AF65-F5344CB8AC3E}">
        <p14:creationId xmlns:p14="http://schemas.microsoft.com/office/powerpoint/2010/main" val="21535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9"/>
          <p:cNvSpPr txBox="1"/>
          <p:nvPr/>
        </p:nvSpPr>
        <p:spPr>
          <a:xfrm>
            <a:off x="1389618" y="444407"/>
            <a:ext cx="7640082" cy="7016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71BC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ym typeface="Calibri"/>
              </a:rPr>
              <a:t>Des bénéfices mutuels</a:t>
            </a:r>
            <a:endParaRPr dirty="0"/>
          </a:p>
        </p:txBody>
      </p:sp>
      <p:sp>
        <p:nvSpPr>
          <p:cNvPr id="6" name="Google Shape;180;p9"/>
          <p:cNvSpPr txBox="1"/>
          <p:nvPr/>
        </p:nvSpPr>
        <p:spPr>
          <a:xfrm>
            <a:off x="1389618" y="1122374"/>
            <a:ext cx="68211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FR" sz="1800" b="1" i="1" dirty="0" smtClean="0">
                <a:solidFill>
                  <a:srgbClr val="084686"/>
                </a:solidFill>
                <a:latin typeface="Calibri"/>
                <a:cs typeface="Calibri"/>
              </a:rPr>
              <a:t>L’AECT, outil </a:t>
            </a:r>
            <a:r>
              <a:rPr lang="fr-FR" sz="1800" b="1" i="1" dirty="0">
                <a:solidFill>
                  <a:srgbClr val="084686"/>
                </a:solidFill>
                <a:latin typeface="Calibri"/>
                <a:cs typeface="Calibri"/>
              </a:rPr>
              <a:t>de cohésion </a:t>
            </a:r>
            <a:r>
              <a:rPr lang="fr-FR" sz="1800" b="1" i="1" dirty="0" smtClean="0">
                <a:solidFill>
                  <a:srgbClr val="084686"/>
                </a:solidFill>
                <a:latin typeface="Calibri"/>
                <a:cs typeface="Calibri"/>
              </a:rPr>
              <a:t>du territoire, d’ouverture </a:t>
            </a:r>
            <a:r>
              <a:rPr lang="fr-FR" sz="1800" b="1" i="1" dirty="0">
                <a:solidFill>
                  <a:srgbClr val="084686"/>
                </a:solidFill>
                <a:latin typeface="Calibri"/>
                <a:cs typeface="Calibri"/>
              </a:rPr>
              <a:t>au </a:t>
            </a:r>
            <a:r>
              <a:rPr lang="fr-FR" sz="1800" b="1" i="1" dirty="0" smtClean="0">
                <a:solidFill>
                  <a:srgbClr val="084686"/>
                </a:solidFill>
                <a:latin typeface="Calibri"/>
                <a:cs typeface="Calibri"/>
              </a:rPr>
              <a:t>monde </a:t>
            </a:r>
            <a:endParaRPr sz="1800" b="1" i="1" dirty="0">
              <a:solidFill>
                <a:srgbClr val="084686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918" y="1745301"/>
            <a:ext cx="828778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autours de l’AECT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1800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Levier</a:t>
            </a:r>
            <a:r>
              <a:rPr lang="fr-FR" sz="1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éducation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la citoyenneté et à la solidarité </a:t>
            </a:r>
            <a:r>
              <a:rPr lang="fr-FR" sz="1800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1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Sensibilisation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enjeux mondiaux de l’eau.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Valorise </a:t>
            </a:r>
            <a:r>
              <a:rPr lang="fr-FR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CT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lui donnant une dimension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917" y="3445185"/>
            <a:ext cx="789781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Association de différents services au sein de la CT et de différents acteurs du territoire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 </a:t>
            </a:r>
            <a:r>
              <a:rPr lang="fr-FR" sz="1800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pilotage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l’AECT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Enrichi les modes de travail et des compétences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élus et agents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Dynamise et renforce les compétences du </a:t>
            </a:r>
            <a:r>
              <a:rPr lang="fr-FR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tissu associatif du territoire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959" y="5058655"/>
            <a:ext cx="80894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Mobilisation de l’expertise des agents de la CT </a:t>
            </a:r>
          </a:p>
          <a:p>
            <a:pPr algn="just">
              <a:spcAft>
                <a:spcPts val="600"/>
              </a:spcAft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fr-FR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Valorise le savoir-faire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agents et des services </a:t>
            </a:r>
          </a:p>
          <a:p>
            <a:pPr algn="just">
              <a:spcAft>
                <a:spcPts val="600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 </a:t>
            </a:r>
            <a:r>
              <a:rPr lang="fr-FR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Enrichi la perception de leurs métiers,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dynamise leur motivation</a:t>
            </a:r>
          </a:p>
        </p:txBody>
      </p:sp>
    </p:spTree>
    <p:extLst>
      <p:ext uri="{BB962C8B-B14F-4D97-AF65-F5344CB8AC3E}">
        <p14:creationId xmlns:p14="http://schemas.microsoft.com/office/powerpoint/2010/main" val="21851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028865"/>
            <a:ext cx="8229600" cy="532859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fr-FR" altLang="fr-FR" sz="3200" b="1" u="sng" dirty="0" smtClean="0">
                <a:solidFill>
                  <a:srgbClr val="084686"/>
                </a:solidFill>
                <a:latin typeface="Futura Lt BT" pitchFamily="34" charset="0"/>
              </a:rPr>
              <a:t/>
            </a:r>
            <a:br>
              <a:rPr lang="fr-FR" altLang="fr-FR" sz="3200" b="1" u="sng" dirty="0" smtClean="0">
                <a:solidFill>
                  <a:srgbClr val="084686"/>
                </a:solidFill>
                <a:latin typeface="Futura Lt BT" pitchFamily="34" charset="0"/>
              </a:rPr>
            </a:br>
            <a:endParaRPr lang="fr-FR" altLang="fr-FR" sz="32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537" y="1606792"/>
            <a:ext cx="4444463" cy="516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    Bordeaux Métropole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soutien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Appel à propositions </a:t>
            </a: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Coopérations décentralisées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Communauté urbaine de Douala au Cameroun, Ville de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Purisima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Rincon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Guanajuato au Mexique, Etat du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Telangana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000 € /an, avec implication du délégataire eau potable </a:t>
            </a:r>
          </a:p>
          <a:p>
            <a:pPr marL="457200" algn="just">
              <a:spcAft>
                <a:spcPts val="6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Toulouse Métropole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soutien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Coopérations décentralisées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Saint Louis au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Sénégal;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Ramallah en Palestine 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Tunis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860 000 € en 2019, avec implication du délégataire eau potable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5699" y="1559940"/>
            <a:ext cx="50546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Quelques initiatives de soutien à des acteurs associatifs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ommunauté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d’Agglomération de Brive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Soutien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3 projets pour environ 30 000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€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Sydec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des Landes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(Syndicat d’équipement des communes des Landes) :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Soutien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 de 4 projets pour 16 000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€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  <a:p>
            <a:pPr algn="just">
              <a:spcAft>
                <a:spcPts val="600"/>
              </a:spcAft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Quelques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initiatives de coopération décentralisée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Villes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de Lescar et de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Billère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Ville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Beit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Fajjar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en Palestine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Hamap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Humanitaire,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cofinancements AEAG, MEAE)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Eau 17:</a:t>
            </a:r>
          </a:p>
          <a:p>
            <a:pPr lvl="0">
              <a:spcAft>
                <a:spcPts val="600"/>
              </a:spcAft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Préfecture de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Boffa en Guinée (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Charente-Maritime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Coopération, Département)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80;p9"/>
          <p:cNvSpPr txBox="1"/>
          <p:nvPr/>
        </p:nvSpPr>
        <p:spPr>
          <a:xfrm>
            <a:off x="292100" y="425532"/>
            <a:ext cx="9499600" cy="7016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71BC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ym typeface="Calibri"/>
              </a:rPr>
              <a:t>Les CT du bassin Adour Garonne engagées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0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479"/>
            <a:ext cx="10337800" cy="54705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745" y="380375"/>
            <a:ext cx="9592733" cy="913493"/>
          </a:xfrm>
        </p:spPr>
        <p:txBody>
          <a:bodyPr>
            <a:normAutofit/>
          </a:bodyPr>
          <a:lstStyle/>
          <a:p>
            <a:r>
              <a:rPr lang="fr-FR" b="1" dirty="0"/>
              <a:t>Pour s’engager, pour aller plus loin</a:t>
            </a:r>
          </a:p>
        </p:txBody>
      </p:sp>
      <p:pic>
        <p:nvPicPr>
          <p:cNvPr id="4" name="Picture 2" descr="\\SERVER-2012\Utilisateurs\7_Kit_de_com\1_ pS-Eau\1_ Logo\LOGO PSEAU+DEV droite BLE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56" y="286764"/>
            <a:ext cx="1800000" cy="1016075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902" t="5006" r="1099" b="59948"/>
          <a:stretch>
            <a:fillRect/>
          </a:stretch>
        </p:blipFill>
        <p:spPr bwMode="auto">
          <a:xfrm>
            <a:off x="2783632" y="530120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t="65085"/>
          <a:stretch>
            <a:fillRect/>
          </a:stretch>
        </p:blipFill>
        <p:spPr bwMode="auto">
          <a:xfrm>
            <a:off x="2783632" y="5879158"/>
            <a:ext cx="514350" cy="50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215444" y="5398767"/>
            <a:ext cx="4120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u="sng" dirty="0" smtClean="0">
                <a:solidFill>
                  <a:srgbClr val="0070C0"/>
                </a:solidFill>
                <a:hlinkClick r:id="rId5"/>
              </a:rPr>
              <a:t>www.pseau.org</a:t>
            </a:r>
            <a:endParaRPr lang="fr-FR" sz="2000" b="1" u="sng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b="1" u="sng" dirty="0">
                <a:solidFill>
                  <a:srgbClr val="0070C0"/>
                </a:solidFill>
                <a:hlinkClick r:id="rId6"/>
              </a:rPr>
              <a:t>www.twitter.com/pseau</a:t>
            </a:r>
            <a:endParaRPr lang="fr-FR" sz="2000" b="1" u="sng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b="1" u="sng" dirty="0" smtClean="0">
                <a:solidFill>
                  <a:srgbClr val="0070C0"/>
                </a:solidFill>
              </a:rPr>
              <a:t>www.facebook.com/pseau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3718" y="2240317"/>
            <a:ext cx="338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84686"/>
                </a:solidFill>
                <a:latin typeface="Calibri"/>
                <a:cs typeface="Calibri"/>
              </a:rPr>
              <a:t>Nous </a:t>
            </a:r>
            <a:r>
              <a:rPr lang="fr-FR" sz="2800" b="1" dirty="0" smtClean="0">
                <a:solidFill>
                  <a:srgbClr val="084686"/>
                </a:solidFill>
                <a:latin typeface="Calibri"/>
                <a:cs typeface="Calibri"/>
              </a:rPr>
              <a:t>contacter !</a:t>
            </a:r>
            <a:endParaRPr lang="fr-FR" sz="2800" b="1" dirty="0">
              <a:solidFill>
                <a:srgbClr val="084686"/>
              </a:solidFill>
              <a:latin typeface="Calibri"/>
              <a:cs typeface="Calibri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910480" y="2750461"/>
            <a:ext cx="4479294" cy="2501690"/>
          </a:xfrm>
          <a:prstGeom prst="ellipse">
            <a:avLst/>
          </a:prstGeom>
          <a:solidFill>
            <a:srgbClr val="007D9B"/>
          </a:solidFill>
          <a:ln>
            <a:solidFill>
              <a:srgbClr val="007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/>
              <a:t>	</a:t>
            </a:r>
            <a:r>
              <a:rPr lang="fr-FR" sz="2400" b="1" u="sng" dirty="0"/>
              <a:t>A Toulouse: </a:t>
            </a:r>
          </a:p>
          <a:p>
            <a:r>
              <a:rPr lang="fr-FR" sz="2400" dirty="0"/>
              <a:t>26-28 rue Marie Magné</a:t>
            </a:r>
          </a:p>
          <a:p>
            <a:r>
              <a:rPr lang="fr-FR" sz="2400" dirty="0"/>
              <a:t>31200 Toulouse</a:t>
            </a:r>
          </a:p>
          <a:p>
            <a:r>
              <a:rPr lang="fr-FR" sz="2400" dirty="0"/>
              <a:t>+33 6 20 23 85 47 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toulouse@pseau.org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213718" y="1391226"/>
            <a:ext cx="5729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Besoin d’information</a:t>
            </a:r>
            <a:r>
              <a:rPr lang="fr-FR" sz="2400" b="1" dirty="0" smtClean="0"/>
              <a:t>? d’accompagnement </a:t>
            </a:r>
            <a:r>
              <a:rPr lang="fr-FR" sz="2400" b="1" dirty="0"/>
              <a:t>pour la mise en place de vos dispositifs?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r="1142"/>
          <a:stretch/>
        </p:blipFill>
        <p:spPr>
          <a:xfrm>
            <a:off x="0" y="1396450"/>
            <a:ext cx="4165600" cy="54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4CE467-9506-884F-B441-ADA3D79A5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Mélodie Boissel</a:t>
            </a:r>
            <a:endParaRPr lang="fr-FR" dirty="0"/>
          </a:p>
          <a:p>
            <a:pPr lvl="1"/>
            <a:r>
              <a:rPr lang="fr-FR" dirty="0" smtClean="0">
                <a:solidFill>
                  <a:srgbClr val="559094"/>
                </a:solidFill>
              </a:rPr>
              <a:t>Chargée d’études au </a:t>
            </a:r>
            <a:r>
              <a:rPr lang="fr-FR" dirty="0" err="1" smtClean="0">
                <a:solidFill>
                  <a:srgbClr val="559094"/>
                </a:solidFill>
              </a:rPr>
              <a:t>pS</a:t>
            </a:r>
            <a:r>
              <a:rPr lang="fr-FR" dirty="0" smtClean="0">
                <a:solidFill>
                  <a:srgbClr val="559094"/>
                </a:solidFill>
              </a:rPr>
              <a:t>-Eau – programme Solidarité Eau</a:t>
            </a:r>
            <a:endParaRPr lang="fr-FR" dirty="0">
              <a:solidFill>
                <a:srgbClr val="559094"/>
              </a:solidFill>
            </a:endParaRPr>
          </a:p>
        </p:txBody>
      </p:sp>
      <p:pic>
        <p:nvPicPr>
          <p:cNvPr id="4" name="Google Shape;164;p8" descr="\\SERVER-2012\Utilisateurs\7_Kit_de_com\1_ pS-Eau\1_ Logo\LOGO PSEAU+DEV droite BLEU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343" y="3269750"/>
            <a:ext cx="1800000" cy="10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p8"/>
          <p:cNvSpPr txBox="1">
            <a:spLocks noGrp="1"/>
          </p:cNvSpPr>
          <p:nvPr>
            <p:ph type="title"/>
          </p:nvPr>
        </p:nvSpPr>
        <p:spPr>
          <a:xfrm>
            <a:off x="1377245" y="502758"/>
            <a:ext cx="4426655" cy="70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>
              <a:spcAft>
                <a:spcPts val="0"/>
              </a:spcAft>
            </a:pPr>
            <a:r>
              <a:rPr lang="fr-FR" b="1" dirty="0">
                <a:sym typeface="Calibri"/>
              </a:rPr>
              <a:t>Un besoin d’agir</a:t>
            </a:r>
            <a:endParaRPr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37534" y="1536481"/>
            <a:ext cx="7670079" cy="152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1450" lvl="1" indent="-171450" algn="just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Noto Sans Symbols"/>
              <a:buChar char="✔"/>
            </a:pPr>
            <a:r>
              <a:rPr lang="fr-FR" alt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L’accès à l’eau et à l’assainissement est reconnu comme un </a:t>
            </a:r>
            <a:r>
              <a:rPr lang="fr-FR" alt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droit fondamental </a:t>
            </a:r>
            <a:r>
              <a:rPr lang="fr-FR" alt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 les Nations Unies </a:t>
            </a:r>
            <a:endParaRPr lang="fr-FR" altLang="fr-FR" sz="1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lvl="1" indent="-171450" algn="just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Noto Sans Symbols"/>
              <a:buChar char="✔"/>
            </a:pPr>
            <a:r>
              <a:rPr lang="fr-FR" altLang="fr-FR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ODD 6 : Garantir l’accès de tous à l’eau et à l’assainissement et assurer une gestion durable des ressources en </a:t>
            </a:r>
            <a:r>
              <a:rPr lang="fr-FR" altLang="fr-FR" sz="1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533" y="3423294"/>
            <a:ext cx="767007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>
              <a:spcAft>
                <a:spcPts val="1200"/>
              </a:spcAft>
              <a:buSzPts val="1100"/>
              <a:buFont typeface="Noto Sans Symbols"/>
              <a:buChar char="✔"/>
            </a:pPr>
            <a:r>
              <a:rPr lang="fr-FR" alt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 milliards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de personne soient 3/10 ne disposent pas d’un service d’eau géré en toute sécurité</a:t>
            </a:r>
          </a:p>
          <a:p>
            <a:pPr marL="171450" lvl="1" indent="-171450" algn="just">
              <a:spcAft>
                <a:spcPts val="1200"/>
              </a:spcAft>
              <a:buSzPts val="1100"/>
              <a:buFont typeface="Noto Sans Symbols"/>
              <a:buChar char="✔"/>
            </a:pPr>
            <a:r>
              <a:rPr lang="fr-FR" alt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4,15 milliards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de personnes ne disposent pas d’un accès à l’assainissement géré en toute sécurité : +50% de la population mondiale!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8060" y="5140104"/>
            <a:ext cx="7690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Noto Sans Symbols"/>
              <a:buChar char="✔"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Enjeux liés à l’eau et l’assainissement renforcés dans le contexte du </a:t>
            </a:r>
            <a:r>
              <a:rPr lang="fr-FR" alt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changement climatique</a:t>
            </a:r>
          </a:p>
        </p:txBody>
      </p:sp>
    </p:spTree>
    <p:extLst>
      <p:ext uri="{BB962C8B-B14F-4D97-AF65-F5344CB8AC3E}">
        <p14:creationId xmlns:p14="http://schemas.microsoft.com/office/powerpoint/2010/main" val="23232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3;p8"/>
          <p:cNvSpPr txBox="1">
            <a:spLocks noGrp="1"/>
          </p:cNvSpPr>
          <p:nvPr>
            <p:ph type="title"/>
          </p:nvPr>
        </p:nvSpPr>
        <p:spPr>
          <a:xfrm>
            <a:off x="649842" y="459446"/>
            <a:ext cx="9319657" cy="7016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/>
          <a:p>
            <a:r>
              <a:rPr lang="fr-FR" b="1" dirty="0">
                <a:sym typeface="Calibri"/>
              </a:rPr>
              <a:t>Quelles contributions des CT Françaises? </a:t>
            </a:r>
            <a:endParaRPr b="1" dirty="0"/>
          </a:p>
        </p:txBody>
      </p:sp>
      <p:sp>
        <p:nvSpPr>
          <p:cNvPr id="9" name="Rectangle 8"/>
          <p:cNvSpPr/>
          <p:nvPr/>
        </p:nvSpPr>
        <p:spPr>
          <a:xfrm>
            <a:off x="518414" y="1508285"/>
            <a:ext cx="8256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fr-FR" sz="18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 est le </a:t>
            </a:r>
            <a:r>
              <a:rPr lang="fr-FR" altLang="fr-FR" sz="1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cadre juridique </a:t>
            </a:r>
            <a:r>
              <a:rPr lang="fr-FR" altLang="fr-FR" sz="18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</a:t>
            </a:r>
            <a:r>
              <a:rPr lang="fr-FR" altLang="fr-FR" sz="1800" i="1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 aux CT d’agir</a:t>
            </a:r>
            <a:r>
              <a:rPr lang="fr-FR" altLang="fr-FR" sz="18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fr-FR" altLang="fr-FR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414" y="1972394"/>
            <a:ext cx="8256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fr-FR" sz="1800" i="1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 sont les </a:t>
            </a:r>
            <a:r>
              <a:rPr lang="fr-FR" altLang="fr-FR" sz="1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différents leviers de financement</a:t>
            </a:r>
            <a:r>
              <a:rPr lang="fr-FR" altLang="fr-FR" sz="1800" i="1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selon le statut et les compétences des CT?  Comment sont-ils sollicités par les CT françaises (état des lieux depuis 2005)? </a:t>
            </a:r>
          </a:p>
          <a:p>
            <a:pPr marL="34290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fr-FR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sont les </a:t>
            </a:r>
            <a:r>
              <a:rPr lang="fr-FR" altLang="fr-FR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différents formes d’engagement </a:t>
            </a:r>
            <a:r>
              <a:rPr lang="fr-FR" altLang="fr-FR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possibles des CT et leur intérêt pour le secteur de la solidarité interactions EA? </a:t>
            </a:r>
            <a:endParaRPr lang="fr-FR" altLang="fr-FR" sz="1800" i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413" y="3744469"/>
            <a:ext cx="82568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fr-FR" sz="18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sont les </a:t>
            </a:r>
            <a:r>
              <a:rPr lang="fr-FR" altLang="fr-FR" sz="1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bénéfices mutuels </a:t>
            </a:r>
            <a:r>
              <a:rPr lang="fr-FR" altLang="fr-FR" sz="18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dispositifs d’AECT, pour les CT françaises et leurs partenaires étrangers? </a:t>
            </a:r>
          </a:p>
          <a:p>
            <a:pPr marL="514350" lvl="6" algn="just">
              <a:spcAft>
                <a:spcPts val="1200"/>
              </a:spcAft>
            </a:pPr>
            <a:r>
              <a:rPr lang="fr-FR" altLang="fr-FR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Quels domaines d’</a:t>
            </a:r>
            <a:r>
              <a:rPr lang="fr-FR" altLang="fr-FR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expertise spécifiques aux CT françaises</a:t>
            </a:r>
            <a:r>
              <a:rPr lang="fr-FR" altLang="fr-FR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peuvent être profitables à leurs partenaires? </a:t>
            </a:r>
          </a:p>
          <a:p>
            <a:pPr marL="514350" lvl="3" algn="just">
              <a:spcAft>
                <a:spcPts val="1200"/>
              </a:spcAft>
            </a:pPr>
            <a:r>
              <a:rPr lang="fr-FR" altLang="fr-FR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Comment l’AECT peut être </a:t>
            </a:r>
            <a:r>
              <a:rPr lang="fr-FR" altLang="fr-FR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profitable au territoire de la CT française </a:t>
            </a:r>
            <a:r>
              <a:rPr lang="fr-FR" altLang="fr-FR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à ses services impliqués?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414" y="5976142"/>
            <a:ext cx="793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fr-FR" sz="18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Quelques exemples d’</a:t>
            </a:r>
            <a:r>
              <a:rPr lang="fr-FR" altLang="fr-FR" sz="1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AECT sur le bassin Adour Garonne</a:t>
            </a:r>
            <a:endParaRPr lang="fr-FR" altLang="fr-FR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3;p8"/>
          <p:cNvSpPr txBox="1"/>
          <p:nvPr/>
        </p:nvSpPr>
        <p:spPr>
          <a:xfrm>
            <a:off x="741244" y="448286"/>
            <a:ext cx="9093887" cy="7016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71BC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ym typeface="Calibri"/>
              </a:rPr>
              <a:t>Un cadre juridique </a:t>
            </a:r>
            <a:r>
              <a:rPr lang="fr-FR" dirty="0" smtClean="0">
                <a:sym typeface="Calibri"/>
              </a:rPr>
              <a:t>incitatif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260719" y="4903221"/>
            <a:ext cx="2167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1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fr-FR" sz="1100" b="1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4705" y="1521298"/>
            <a:ext cx="8474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0070C0"/>
              </a:buClr>
              <a:buSzPts val="1100"/>
              <a:buFont typeface="Noto Sans Symbols"/>
              <a:buChar char="✔"/>
            </a:pPr>
            <a:r>
              <a:rPr lang="fr-FR" sz="17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7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Loi </a:t>
            </a:r>
            <a:r>
              <a:rPr lang="fr-FR" sz="17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Thiollière</a:t>
            </a:r>
            <a:r>
              <a:rPr lang="fr-FR" sz="17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du 2 février 2007 </a:t>
            </a:r>
          </a:p>
          <a:p>
            <a:pPr lvl="0" algn="just">
              <a:spcAft>
                <a:spcPts val="600"/>
              </a:spcAft>
              <a:buClr>
                <a:srgbClr val="0070C0"/>
              </a:buClr>
              <a:buSzPts val="1100"/>
            </a:pPr>
            <a:r>
              <a:rPr lang="fr-FR" sz="1700" b="1" i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Les CT peuvent entreprendre des actions ne relevant pas du champ de leurs compétences</a:t>
            </a:r>
            <a:r>
              <a:rPr lang="fr-FR" sz="1800" i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  <a:endParaRPr lang="fr-FR" sz="1800" i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1245" y="2339355"/>
            <a:ext cx="820180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0070C0"/>
              </a:buClr>
              <a:buSzPts val="1100"/>
              <a:buFont typeface="Noto Sans Symbols"/>
              <a:buChar char="✔"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7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Art L.115-1 </a:t>
            </a:r>
            <a:r>
              <a:rPr lang="fr-FR" sz="17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à 7 du CGCT </a:t>
            </a:r>
          </a:p>
          <a:p>
            <a:pPr lvl="0" algn="just">
              <a:spcAft>
                <a:spcPts val="600"/>
              </a:spcAft>
            </a:pPr>
            <a:r>
              <a:rPr lang="fr-FR" sz="17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« </a:t>
            </a:r>
            <a:r>
              <a:rPr lang="fr-FR" sz="1700" i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L’AE</a:t>
            </a:r>
            <a:r>
              <a:rPr lang="fr-FR" sz="17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CT</a:t>
            </a:r>
            <a:r>
              <a:rPr lang="fr-FR" sz="17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700" i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relève </a:t>
            </a:r>
            <a:r>
              <a:rPr lang="fr-FR" sz="17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la </a:t>
            </a:r>
            <a:r>
              <a:rPr lang="fr-FR" sz="17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libre administration</a:t>
            </a:r>
            <a:r>
              <a:rPr lang="fr-FR" sz="17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des CT, est </a:t>
            </a:r>
            <a:r>
              <a:rPr lang="fr-FR" sz="17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facultative</a:t>
            </a:r>
            <a:r>
              <a:rPr lang="fr-FR" sz="17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et </a:t>
            </a:r>
            <a:r>
              <a:rPr lang="fr-FR" sz="17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volontaire</a:t>
            </a:r>
            <a:r>
              <a:rPr lang="fr-FR" sz="17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constitue une </a:t>
            </a:r>
            <a:r>
              <a:rPr lang="fr-FR" sz="17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compétence propre</a:t>
            </a:r>
            <a:r>
              <a:rPr lang="fr-FR" sz="17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conditionnée ni par la taille ni par le statut, non liée aux compétences assignées par la loi </a:t>
            </a:r>
            <a:r>
              <a:rPr lang="fr-FR" sz="1700" i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»</a:t>
            </a:r>
            <a:endParaRPr lang="fr-FR" sz="1700" i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876365"/>
            <a:ext cx="608227" cy="71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41245" y="3657582"/>
            <a:ext cx="816128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SzPts val="1100"/>
              <a:buFont typeface="Noto Sans Symbols"/>
              <a:buChar char="✔"/>
            </a:pPr>
            <a:r>
              <a:rPr lang="fr-FR" sz="17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Loi </a:t>
            </a:r>
            <a:r>
              <a:rPr lang="fr-FR" sz="1700" b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Canfin</a:t>
            </a:r>
            <a:r>
              <a:rPr lang="fr-FR" sz="17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« LOP-DSI » du 7 juillet 2014</a:t>
            </a:r>
            <a:r>
              <a:rPr lang="fr-FR" sz="17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: </a:t>
            </a:r>
            <a:r>
              <a:rPr lang="fr-FR" sz="17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Loi d’orientation et de programmation relative à la politique de développement et de solidarité internationale</a:t>
            </a:r>
            <a:r>
              <a:rPr lang="fr-FR" sz="17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</a:t>
            </a:r>
            <a:r>
              <a:rPr lang="fr-FR" sz="1700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</a:t>
            </a:r>
          </a:p>
          <a:p>
            <a:pPr algn="just">
              <a:buClr>
                <a:srgbClr val="0070C0"/>
              </a:buClr>
              <a:buSzPts val="1100"/>
            </a:pPr>
            <a:r>
              <a:rPr lang="fr-FR" sz="17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Nouvelle </a:t>
            </a:r>
            <a:r>
              <a:rPr lang="fr-FR" sz="17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Loi d’orientation à venir</a:t>
            </a:r>
            <a:r>
              <a:rPr lang="fr-FR" sz="17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9" name="Google Shape;165;p8"/>
          <p:cNvSpPr/>
          <p:nvPr/>
        </p:nvSpPr>
        <p:spPr>
          <a:xfrm>
            <a:off x="741244" y="4787723"/>
            <a:ext cx="816128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rgbClr val="0070C0"/>
              </a:buClr>
              <a:buSzPts val="1100"/>
              <a:buFont typeface="Noto Sans Symbols"/>
              <a:buChar char="✔"/>
            </a:pPr>
            <a:r>
              <a:rPr lang="fr-FR" sz="17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Loi </a:t>
            </a:r>
            <a:r>
              <a:rPr lang="fr-FR" sz="1700" b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Oudin</a:t>
            </a:r>
            <a:r>
              <a:rPr lang="fr-FR" sz="17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Santini du 6 février </a:t>
            </a:r>
            <a:r>
              <a:rPr lang="fr-FR" sz="17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2005</a:t>
            </a:r>
            <a:endParaRPr lang="fr-FR" sz="1700" dirty="0" smtClean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just">
              <a:spcAft>
                <a:spcPts val="600"/>
              </a:spcAft>
              <a:buClr>
                <a:srgbClr val="0070C0"/>
              </a:buClr>
              <a:buSzPts val="1100"/>
            </a:pPr>
            <a:r>
              <a:rPr lang="fr-FR" sz="1700" b="1" i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« Possibilité </a:t>
            </a:r>
            <a:r>
              <a:rPr lang="fr-FR" sz="17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donnée aux CT exerçant les compétences eau et/ou assainissement, de dédier 1% du budget annuel de ces services, à des actions internationales </a:t>
            </a:r>
            <a:r>
              <a:rPr lang="fr-FR" sz="1700" b="1" i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portant </a:t>
            </a:r>
            <a:r>
              <a:rPr lang="fr-FR" sz="17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sur ces </a:t>
            </a:r>
            <a:r>
              <a:rPr lang="fr-FR" sz="1700" b="1" i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secteurs »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SzPts val="1100"/>
            </a:pPr>
            <a:r>
              <a:rPr lang="fr-FR" sz="17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 Solidarité entre usagers des services </a:t>
            </a:r>
            <a:endParaRPr lang="fr-FR" sz="1700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0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4;p12"/>
          <p:cNvSpPr/>
          <p:nvPr/>
        </p:nvSpPr>
        <p:spPr>
          <a:xfrm>
            <a:off x="797577" y="408996"/>
            <a:ext cx="8049006" cy="7016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solidFill>
                  <a:srgbClr val="71BC7B"/>
                </a:solidFill>
                <a:latin typeface="+mj-lt"/>
                <a:ea typeface="+mj-ea"/>
                <a:cs typeface="+mj-cs"/>
                <a:sym typeface="Calibri"/>
              </a:rPr>
              <a:t>Différents leviers de financement </a:t>
            </a:r>
            <a:endParaRPr sz="4400" b="1" dirty="0">
              <a:solidFill>
                <a:srgbClr val="71BC7B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8982" y="1526184"/>
            <a:ext cx="811565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Toutes les </a:t>
            </a: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Métropoles, CU, CA, CC, communes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(EPCI à fiscalité propre) peuvent : </a:t>
            </a:r>
            <a:endParaRPr lang="fr-FR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8" indent="-342900" algn="just">
              <a:buFont typeface="Wingdings" panose="05000000000000000000" pitchFamily="2" charset="2"/>
              <a:buChar char="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Mobiliser leur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 </a:t>
            </a: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général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 si elles n’exercent pas les compétences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</a:p>
          <a:p>
            <a:pPr lvl="8" algn="just">
              <a:spcAft>
                <a:spcPts val="6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Métropoles, CU, CA, CC, communes exerçant les compétences EA peuvent: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Recourir au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1%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leur budgets spécifiques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 </a:t>
            </a:r>
            <a:endParaRPr lang="fr-FR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Solliciter leur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 général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/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syndicats d’eau et/ou d’assainissement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peuvent : </a:t>
            </a:r>
            <a:endParaRPr lang="fr-FR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Recourir au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1% sur leur budgets spécifiques </a:t>
            </a: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8982" y="4779083"/>
            <a:ext cx="79276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CT qui s’engagent peuvent bénéficier de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cofinancements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fr-FR" sz="1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effet levier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1 à 5 </a:t>
            </a:r>
            <a:endParaRPr lang="fr-FR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3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Autres collectivités</a:t>
            </a:r>
          </a:p>
          <a:p>
            <a:pPr marL="342900" lvl="3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Agences de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l’Eau (engagés également via la Loi </a:t>
            </a:r>
            <a:r>
              <a:rPr lang="fr-F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Oudin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Etat : MEAE (DAECT), AFD (FICOL)</a:t>
            </a:r>
          </a:p>
          <a:p>
            <a:pPr marL="342900" lvl="3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Délégataires de services</a:t>
            </a:r>
          </a:p>
        </p:txBody>
      </p:sp>
    </p:spTree>
    <p:extLst>
      <p:ext uri="{BB962C8B-B14F-4D97-AF65-F5344CB8AC3E}">
        <p14:creationId xmlns:p14="http://schemas.microsoft.com/office/powerpoint/2010/main" val="39885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r="2867"/>
          <a:stretch/>
        </p:blipFill>
        <p:spPr>
          <a:xfrm>
            <a:off x="4512188" y="1612088"/>
            <a:ext cx="4536561" cy="47718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4273" y="1612088"/>
            <a:ext cx="443670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 </a:t>
            </a: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178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M€ mobilisés via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1% </a:t>
            </a:r>
            <a:r>
              <a:rPr lang="fr-F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Oudin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-Santini</a:t>
            </a:r>
          </a:p>
          <a:p>
            <a:pPr>
              <a:spcAft>
                <a:spcPts val="600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115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M€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le 1% Eau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 M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budget général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M€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mobilisés : </a:t>
            </a:r>
          </a:p>
          <a:p>
            <a:pPr>
              <a:spcAft>
                <a:spcPts val="600"/>
              </a:spcAft>
            </a:pP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16,4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M€ par les </a:t>
            </a: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 </a:t>
            </a:r>
          </a:p>
          <a:p>
            <a:pPr>
              <a:spcAft>
                <a:spcPts val="600"/>
              </a:spcAft>
            </a:pP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15,6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M€ par les </a:t>
            </a: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Agences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l’Eau.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400" y="361814"/>
            <a:ext cx="8734507" cy="7017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solidFill>
                  <a:srgbClr val="71BC7B"/>
                </a:solidFill>
                <a:latin typeface="+mj-lt"/>
                <a:ea typeface="+mj-ea"/>
                <a:cs typeface="+mj-cs"/>
              </a:rPr>
              <a:t>Une implication financière significative</a:t>
            </a:r>
            <a:endParaRPr lang="fr-FR" sz="4400" b="1" dirty="0">
              <a:solidFill>
                <a:srgbClr val="71BC7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4273" y="4371336"/>
            <a:ext cx="42679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Recours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loi </a:t>
            </a:r>
            <a:r>
              <a:rPr lang="fr-FR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Oudin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-Santini </a:t>
            </a: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augmentation,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atteint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maximum en 2019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13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mobilisés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75 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collectivités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Marge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 progression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importante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(environ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50 M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€ mobilisables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271740" y="299832"/>
            <a:ext cx="10027960" cy="7016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71BC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mobilisation de diverses échelles de CT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485" y="1532965"/>
            <a:ext cx="5063003" cy="50254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281" y="2383721"/>
            <a:ext cx="398192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Plus de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170 CT engagées en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2019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</a:t>
            </a: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grandes </a:t>
            </a: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intercommunalités</a:t>
            </a:r>
            <a:r>
              <a:rPr lang="fr-FR" sz="1800" b="1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5 M€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Syndicats </a:t>
            </a:r>
            <a:r>
              <a:rPr lang="fr-FR" sz="1800" b="1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7,6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M€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communes</a:t>
            </a:r>
            <a:r>
              <a:rPr lang="fr-FR" sz="1800" b="1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800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700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000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80;p9"/>
          <p:cNvSpPr txBox="1"/>
          <p:nvPr/>
        </p:nvSpPr>
        <p:spPr>
          <a:xfrm>
            <a:off x="-1857376" y="1015274"/>
            <a:ext cx="812482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dirty="0" smtClean="0">
                <a:solidFill>
                  <a:srgbClr val="084686"/>
                </a:solidFill>
                <a:latin typeface="Calibri"/>
                <a:cs typeface="Calibri"/>
                <a:sym typeface="Calibri"/>
              </a:rPr>
              <a:t>Typologie des CT engagées en 2019</a:t>
            </a:r>
            <a:endParaRPr sz="1800" i="1" dirty="0"/>
          </a:p>
        </p:txBody>
      </p:sp>
      <p:sp>
        <p:nvSpPr>
          <p:cNvPr id="9" name="Rectangle 8"/>
          <p:cNvSpPr/>
          <p:nvPr/>
        </p:nvSpPr>
        <p:spPr>
          <a:xfrm>
            <a:off x="271740" y="4378759"/>
            <a:ext cx="3542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 évolutions à venir avec les transferts de compétences eau et assainissement en cours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9"/>
          <p:cNvSpPr txBox="1"/>
          <p:nvPr/>
        </p:nvSpPr>
        <p:spPr>
          <a:xfrm>
            <a:off x="1148271" y="348897"/>
            <a:ext cx="8124825" cy="7016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71BC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ym typeface="Calibri"/>
              </a:rPr>
              <a:t>Différentes formes d’engagement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16969" y="1618982"/>
            <a:ext cx="918743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Soutenir financièrement des projets portés par des tiers (associations, petites CT) </a:t>
            </a:r>
          </a:p>
          <a:p>
            <a:pPr algn="just"/>
            <a:r>
              <a:rPr lang="fr-FR" sz="1800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 de façon </a:t>
            </a: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ponctuelle</a:t>
            </a:r>
            <a:r>
              <a:rPr lang="fr-FR" sz="1800" dirty="0" smtClean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ou bien </a:t>
            </a: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récurrente </a:t>
            </a: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via un « fond </a:t>
            </a: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eau »</a:t>
            </a:r>
          </a:p>
          <a:p>
            <a:pPr algn="just"/>
            <a:endParaRPr lang="fr-FR" sz="1800" dirty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lvl="5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Allouer </a:t>
            </a: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annuellement </a:t>
            </a: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ou ponctuellement une </a:t>
            </a:r>
            <a:r>
              <a:rPr lang="fr-FR" sz="1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enveloppe </a:t>
            </a:r>
            <a:r>
              <a:rPr lang="fr-FR" sz="18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financière </a:t>
            </a:r>
          </a:p>
          <a:p>
            <a:pPr marL="285750" lvl="8" indent="-285750" algn="just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articipe au </a:t>
            </a:r>
            <a:r>
              <a:rPr lang="fr-FR" sz="1800" dirty="0" smtClean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dynamisme</a:t>
            </a: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 </a:t>
            </a: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la solidarité </a:t>
            </a: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internationale </a:t>
            </a: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EA</a:t>
            </a:r>
          </a:p>
          <a:p>
            <a:pPr marL="285750" lvl="5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Définir </a:t>
            </a: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 </a:t>
            </a:r>
            <a:r>
              <a:rPr lang="fr-FR" sz="1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dispositifs de sélection</a:t>
            </a: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suivi </a:t>
            </a: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 d’évaluation des projets</a:t>
            </a:r>
          </a:p>
          <a:p>
            <a:pPr marL="285750" lvl="8" indent="-28575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Participe au </a:t>
            </a:r>
            <a:r>
              <a:rPr lang="fr-FR" sz="1800" dirty="0" smtClean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renforcement des </a:t>
            </a:r>
            <a:r>
              <a:rPr lang="fr-FR" sz="1800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compétences</a:t>
            </a: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des porteurs de </a:t>
            </a: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projets</a:t>
            </a:r>
          </a:p>
        </p:txBody>
      </p:sp>
      <p:sp>
        <p:nvSpPr>
          <p:cNvPr id="6" name="Google Shape;180;p9"/>
          <p:cNvSpPr txBox="1"/>
          <p:nvPr/>
        </p:nvSpPr>
        <p:spPr>
          <a:xfrm>
            <a:off x="0" y="965493"/>
            <a:ext cx="812482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dirty="0" smtClean="0">
                <a:solidFill>
                  <a:srgbClr val="084686"/>
                </a:solidFill>
                <a:latin typeface="Calibri"/>
                <a:cs typeface="Calibri"/>
                <a:sym typeface="Calibri"/>
              </a:rPr>
              <a:t>leur intérêt pour le secteur de la solidarité internationale EA</a:t>
            </a:r>
            <a:endParaRPr sz="1800" i="1" dirty="0"/>
          </a:p>
        </p:txBody>
      </p:sp>
      <p:sp>
        <p:nvSpPr>
          <p:cNvPr id="8" name="Rectangle 7"/>
          <p:cNvSpPr/>
          <p:nvPr/>
        </p:nvSpPr>
        <p:spPr>
          <a:xfrm>
            <a:off x="616969" y="4500907"/>
            <a:ext cx="79891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S’engager dans une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</a:t>
            </a: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 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coopération </a:t>
            </a: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décentralisée » </a:t>
            </a:r>
            <a:endParaRPr lang="fr-FR" sz="2000" b="1" dirty="0" smtClean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800" b="1" dirty="0" smtClean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lvl="5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Etablir un </a:t>
            </a:r>
            <a:r>
              <a:rPr lang="fr-FR" sz="1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partenariat entre services </a:t>
            </a:r>
            <a:r>
              <a:rPr lang="fr-F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d’eau et d’assainissement, </a:t>
            </a:r>
            <a:r>
              <a:rPr lang="fr-FR" sz="1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sur la durée</a:t>
            </a:r>
          </a:p>
          <a:p>
            <a:pPr marL="285750" lvl="5" indent="-28575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Favorise </a:t>
            </a:r>
            <a:r>
              <a:rPr lang="fr-F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une relation de proximité, une compréhension approfondie des besoins </a:t>
            </a:r>
          </a:p>
          <a:p>
            <a:pPr marL="285750" lvl="5" indent="-28575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1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Favorise la prise en compte de </a:t>
            </a:r>
            <a:r>
              <a:rPr lang="fr-FR" sz="1800" dirty="0" smtClean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plusieurs </a:t>
            </a:r>
            <a:r>
              <a:rPr lang="fr-FR" sz="1800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composante des services </a:t>
            </a:r>
            <a:r>
              <a:rPr lang="fr-FR" sz="1800" dirty="0" smtClean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EA</a:t>
            </a:r>
            <a:endParaRPr lang="fr-FR" sz="1800" b="1" dirty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786</Words>
  <Application>Microsoft Office PowerPoint</Application>
  <PresentationFormat>Grand écran</PresentationFormat>
  <Paragraphs>136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Futura Lt BT</vt:lpstr>
      <vt:lpstr>Noto Sans Symbols</vt:lpstr>
      <vt:lpstr>Times New Roman</vt:lpstr>
      <vt:lpstr>Wingdings</vt:lpstr>
      <vt:lpstr>Thème Office</vt:lpstr>
      <vt:lpstr>Présentation PowerPoint</vt:lpstr>
      <vt:lpstr>Présentation PowerPoint</vt:lpstr>
      <vt:lpstr>Un besoin d’agir</vt:lpstr>
      <vt:lpstr>Quelles contributions des CT Françaises?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s’engager, pour aller plus loin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Mélodie Boissel</cp:lastModifiedBy>
  <cp:revision>22</cp:revision>
  <dcterms:created xsi:type="dcterms:W3CDTF">2020-09-14T09:08:14Z</dcterms:created>
  <dcterms:modified xsi:type="dcterms:W3CDTF">2020-09-23T12:52:26Z</dcterms:modified>
</cp:coreProperties>
</file>